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 id="2147483661" r:id="rId2"/>
  </p:sldMasterIdLst>
  <p:notesMasterIdLst>
    <p:notesMasterId r:id="rId14"/>
  </p:notesMasterIdLst>
  <p:handoutMasterIdLst>
    <p:handoutMasterId r:id="rId15"/>
  </p:handoutMasterIdLst>
  <p:sldIdLst>
    <p:sldId id="256" r:id="rId3"/>
    <p:sldId id="257" r:id="rId4"/>
    <p:sldId id="259" r:id="rId5"/>
    <p:sldId id="260" r:id="rId6"/>
    <p:sldId id="261" r:id="rId7"/>
    <p:sldId id="263" r:id="rId8"/>
    <p:sldId id="264" r:id="rId9"/>
    <p:sldId id="265" r:id="rId10"/>
    <p:sldId id="268" r:id="rId11"/>
    <p:sldId id="269" r:id="rId12"/>
    <p:sldId id="270"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188"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18656F-69C4-4222-88DE-C0C7A3103F65}" type="datetimeFigureOut">
              <a:rPr kumimoji="1" lang="ja-JP" altLang="en-US" smtClean="0"/>
              <a:t>2018/3/15</a:t>
            </a:fld>
            <a:endParaRPr kumimoji="1" lang="ja-JP" altLang="en-US"/>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911809-B054-4013-8BEF-4D5E3A5716E2}" type="slidenum">
              <a:rPr kumimoji="1" lang="ja-JP" altLang="en-US" smtClean="0"/>
              <a:t>‹#›</a:t>
            </a:fld>
            <a:endParaRPr kumimoji="1" lang="ja-JP" altLang="en-US"/>
          </a:p>
        </p:txBody>
      </p:sp>
    </p:spTree>
    <p:extLst>
      <p:ext uri="{BB962C8B-B14F-4D97-AF65-F5344CB8AC3E}">
        <p14:creationId xmlns:p14="http://schemas.microsoft.com/office/powerpoint/2010/main" val="82609015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DEC8FA-CAD1-4B17-B567-1577AB2E2B53}" type="datetimeFigureOut">
              <a:rPr kumimoji="1" lang="ja-JP" altLang="en-US" smtClean="0"/>
              <a:t>2018/3/15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239D0B-F537-4F3A-8F5C-DD98E94077E1}" type="slidenum">
              <a:rPr kumimoji="1" lang="ja-JP" altLang="en-US" smtClean="0"/>
              <a:t>‹#›</a:t>
            </a:fld>
            <a:endParaRPr kumimoji="1" lang="ja-JP" altLang="en-US"/>
          </a:p>
        </p:txBody>
      </p:sp>
    </p:spTree>
    <p:extLst>
      <p:ext uri="{BB962C8B-B14F-4D97-AF65-F5344CB8AC3E}">
        <p14:creationId xmlns:p14="http://schemas.microsoft.com/office/powerpoint/2010/main" val="1639052184"/>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983012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0003360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8546CA9-3286-4857-AD99-8A287C2F4227}"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2725719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8" name="日付プレースホルダー 7"/>
          <p:cNvSpPr>
            <a:spLocks noGrp="1"/>
          </p:cNvSpPr>
          <p:nvPr>
            <p:ph type="dt" sz="half" idx="10"/>
          </p:nvPr>
        </p:nvSpPr>
        <p:spPr/>
        <p:txBody>
          <a:bodyPr/>
          <a:lstStyle/>
          <a:p>
            <a:fld id="{CC795964-E828-4DAB-92BC-C41A90AAFEA8}" type="datetime1">
              <a:rPr kumimoji="1" lang="ja-JP" altLang="en-US" smtClean="0"/>
              <a:t>2018/3/15</a:t>
            </a:fld>
            <a:endParaRPr kumimoji="1" lang="ja-JP" altLang="en-US"/>
          </a:p>
        </p:txBody>
      </p:sp>
      <p:sp>
        <p:nvSpPr>
          <p:cNvPr id="9" name="フッター プレースホルダー 8"/>
          <p:cNvSpPr>
            <a:spLocks noGrp="1"/>
          </p:cNvSpPr>
          <p:nvPr>
            <p:ph type="ftr" sz="quarter" idx="11"/>
          </p:nvPr>
        </p:nvSpPr>
        <p:spPr/>
        <p:txBody>
          <a:bodyPr/>
          <a:lstStyle/>
          <a:p>
            <a:endParaRPr kumimoji="1" lang="ja-JP" altLang="en-US"/>
          </a:p>
        </p:txBody>
      </p:sp>
      <p:sp>
        <p:nvSpPr>
          <p:cNvPr id="10" name="スライド番号プレースホルダー 9"/>
          <p:cNvSpPr>
            <a:spLocks noGrp="1"/>
          </p:cNvSpPr>
          <p:nvPr>
            <p:ph type="sldNum" sz="quarter" idx="12"/>
          </p:nvPr>
        </p:nvSpPr>
        <p:spPr/>
        <p:txBody>
          <a:bodyPr/>
          <a:lstStyle/>
          <a:p>
            <a:fld id="{776D2B0C-8D8F-47A8-8CC4-A04950300C07}" type="slidenum">
              <a:rPr kumimoji="1" lang="ja-JP" altLang="en-US" smtClean="0"/>
              <a:t>‹#›</a:t>
            </a:fld>
            <a:endParaRPr kumimoji="1" lang="ja-JP" altLang="en-US" dirty="0"/>
          </a:p>
        </p:txBody>
      </p:sp>
    </p:spTree>
    <p:extLst>
      <p:ext uri="{BB962C8B-B14F-4D97-AF65-F5344CB8AC3E}">
        <p14:creationId xmlns:p14="http://schemas.microsoft.com/office/powerpoint/2010/main" val="117999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65F04D9-D57B-4D44-B853-7F01DB0CDF4E}"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1067570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AEA7C2-988F-4037-B3BB-A7350EE2DFE6}"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14313779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81CC783-B6D1-4C46-9BA0-5CB33D655750}"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1147877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8CB5130-482C-435E-B0EC-A3648FD7B801}"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25553802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5A423726-B1D2-4AE0-989D-09E82F3C027F}"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27640029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F118EF1-1522-4F14-B1B4-0A3FA04B9247}" type="datetime1">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2489077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0E6748D-2BD0-4BE4-A9A0-FA1B7C42D1CB}" type="datetime1">
              <a:rPr kumimoji="1" lang="ja-JP" altLang="en-US" smtClean="0"/>
              <a:t>2018/3/15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106772620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7B233EE-998C-43FC-A345-BCDB040BEDE8}" type="datetime1">
              <a:rPr kumimoji="1" lang="ja-JP" altLang="en-US" smtClean="0"/>
              <a:t>2018/3/15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1615646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72878FC-4686-49A1-A71A-1578E90EF36B}" type="datetime1">
              <a:rPr kumimoji="1" lang="ja-JP" altLang="en-US" smtClean="0"/>
              <a:t>2018/3/15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1050766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6" name="日付プレースホルダー 5"/>
          <p:cNvSpPr>
            <a:spLocks noGrp="1"/>
          </p:cNvSpPr>
          <p:nvPr>
            <p:ph type="dt" sz="half" idx="10"/>
          </p:nvPr>
        </p:nvSpPr>
        <p:spPr/>
        <p:txBody>
          <a:bodyPr/>
          <a:lstStyle/>
          <a:p>
            <a:fld id="{55C81BF5-4029-46C4-A8B9-150870756476}" type="datetime1">
              <a:rPr kumimoji="1" lang="ja-JP" altLang="en-US" smtClean="0"/>
              <a:t>2018/3/15</a:t>
            </a:fld>
            <a:endParaRPr kumimoji="1" lang="ja-JP" altLang="en-US"/>
          </a:p>
        </p:txBody>
      </p:sp>
      <p:sp>
        <p:nvSpPr>
          <p:cNvPr id="7" name="フッター プレースホルダー 6"/>
          <p:cNvSpPr>
            <a:spLocks noGrp="1"/>
          </p:cNvSpPr>
          <p:nvPr>
            <p:ph type="ftr" sz="quarter" idx="11"/>
          </p:nvPr>
        </p:nvSpPr>
        <p:spPr/>
        <p:txBody>
          <a:bodyPr/>
          <a:lstStyle/>
          <a:p>
            <a:endParaRPr kumimoji="1" lang="ja-JP" altLang="en-US"/>
          </a:p>
        </p:txBody>
      </p:sp>
      <p:sp>
        <p:nvSpPr>
          <p:cNvPr id="8" name="スライド番号プレースホルダー 7"/>
          <p:cNvSpPr>
            <a:spLocks noGrp="1"/>
          </p:cNvSpPr>
          <p:nvPr>
            <p:ph type="sldNum" sz="quarter" idx="12"/>
          </p:nvPr>
        </p:nvSpPr>
        <p:spPr/>
        <p:txBody>
          <a:bodyPr/>
          <a:lstStyle/>
          <a:p>
            <a:fld id="{776D2B0C-8D8F-47A8-8CC4-A04950300C07}" type="slidenum">
              <a:rPr kumimoji="1" lang="ja-JP" altLang="en-US" smtClean="0"/>
              <a:t>‹#›</a:t>
            </a:fld>
            <a:endParaRPr kumimoji="1" lang="ja-JP" altLang="en-US" dirty="0"/>
          </a:p>
        </p:txBody>
      </p:sp>
    </p:spTree>
    <p:extLst>
      <p:ext uri="{BB962C8B-B14F-4D97-AF65-F5344CB8AC3E}">
        <p14:creationId xmlns:p14="http://schemas.microsoft.com/office/powerpoint/2010/main" val="12445471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55C1C2AC-2DAA-44C5-91FD-6B92F84D6D04}" type="datetime1">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25192141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0EEF522-657B-4827-9A87-11C8108DBAE3}" type="datetime1">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4144000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6B87D35-B0AD-4895-93A1-70033E3DCCBA}"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2115615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335A1A-7FC9-4715-8FA5-8150C8795F23}"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33541110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36679C0-26D4-4950-8201-D2C95143F7C6}"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3379588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04D0874-5B1E-4DF9-9F54-444B70F19AED}" type="datetime1">
              <a:rPr kumimoji="1" lang="ja-JP" altLang="en-US" smtClean="0"/>
              <a:t>2018/3/15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36102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84C1051-50B2-4CF0-9967-6A1A71D4860D}" type="datetime1">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1706876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48205FF-D4E7-438E-9C43-621046465E35}" type="datetime1">
              <a:rPr kumimoji="1" lang="ja-JP" altLang="en-US" smtClean="0"/>
              <a:t>2018/3/15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177739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AC6E883-7B8A-4ECA-9F9E-B78A7DA118AB}" type="datetime1">
              <a:rPr kumimoji="1" lang="ja-JP" altLang="en-US" smtClean="0"/>
              <a:t>2018/3/15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4189071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D855E19-533B-47C9-B776-3FF8D1EA1EBB}" type="datetime1">
              <a:rPr kumimoji="1" lang="ja-JP" altLang="en-US" smtClean="0"/>
              <a:t>2018/3/15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1921886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CB7120-5354-483A-B49C-E006E43D0806}" type="datetime1">
              <a:rPr kumimoji="1" lang="ja-JP" altLang="en-US" smtClean="0"/>
              <a:t>2018/3/15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76D2B0C-8D8F-47A8-8CC4-A04950300C07}" type="slidenum">
              <a:rPr kumimoji="1" lang="ja-JP" altLang="en-US" smtClean="0"/>
              <a:t>‹#›</a:t>
            </a:fld>
            <a:endParaRPr kumimoji="1" lang="ja-JP" altLang="en-US"/>
          </a:p>
        </p:txBody>
      </p:sp>
    </p:spTree>
    <p:extLst>
      <p:ext uri="{BB962C8B-B14F-4D97-AF65-F5344CB8AC3E}">
        <p14:creationId xmlns:p14="http://schemas.microsoft.com/office/powerpoint/2010/main" val="513125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AA1F70-D7C1-4D8F-885B-4145C2A217C9}" type="datetime1">
              <a:rPr kumimoji="1" lang="ja-JP" altLang="en-US" smtClean="0"/>
              <a:t>2018/3/15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6D2B0C-8D8F-47A8-8CC4-A04950300C07}" type="slidenum">
              <a:rPr kumimoji="1" lang="ja-JP" altLang="en-US" smtClean="0"/>
              <a:t>‹#›</a:t>
            </a:fld>
            <a:endParaRPr kumimoji="1" lang="ja-JP" altLang="en-US" dirty="0"/>
          </a:p>
        </p:txBody>
      </p:sp>
    </p:spTree>
    <p:extLst>
      <p:ext uri="{BB962C8B-B14F-4D97-AF65-F5344CB8AC3E}">
        <p14:creationId xmlns:p14="http://schemas.microsoft.com/office/powerpoint/2010/main" val="149235534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2B565C-E4D4-467C-B38D-58BECA89AA44}" type="datetime1">
              <a:rPr kumimoji="1" lang="ja-JP" altLang="en-US" smtClean="0"/>
              <a:t>2018/3/15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C9F023-29EA-47C4-88F9-4AD8D153C1C4}" type="slidenum">
              <a:rPr kumimoji="1" lang="ja-JP" altLang="en-US" smtClean="0"/>
              <a:t>‹#›</a:t>
            </a:fld>
            <a:endParaRPr kumimoji="1" lang="ja-JP" altLang="en-US"/>
          </a:p>
        </p:txBody>
      </p:sp>
    </p:spTree>
    <p:extLst>
      <p:ext uri="{BB962C8B-B14F-4D97-AF65-F5344CB8AC3E}">
        <p14:creationId xmlns:p14="http://schemas.microsoft.com/office/powerpoint/2010/main" val="386808380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916832"/>
            <a:ext cx="8640960" cy="1470025"/>
          </a:xfrm>
        </p:spPr>
        <p:txBody>
          <a:bodyPr>
            <a:noAutofit/>
          </a:bodyPr>
          <a:lstStyle/>
          <a:p>
            <a:r>
              <a:rPr kumimoji="1" lang="ja-JP" altLang="en-US" sz="3600" b="1" dirty="0" smtClean="0"/>
              <a:t>へき地医療及び医師・歯科医師確保</a:t>
            </a:r>
            <a:r>
              <a:rPr kumimoji="1" lang="en-US" altLang="ja-JP" sz="3600" b="1" dirty="0" smtClean="0"/>
              <a:t/>
            </a:r>
            <a:br>
              <a:rPr kumimoji="1" lang="en-US" altLang="ja-JP" sz="3600" b="1" dirty="0" smtClean="0"/>
            </a:br>
            <a:r>
              <a:rPr kumimoji="1" lang="ja-JP" altLang="en-US" sz="3600" b="1" dirty="0" smtClean="0"/>
              <a:t>に関する医療機関調査結果</a:t>
            </a:r>
            <a:endParaRPr kumimoji="1" lang="ja-JP" altLang="en-US" sz="3600" b="1" dirty="0"/>
          </a:p>
        </p:txBody>
      </p:sp>
      <p:sp>
        <p:nvSpPr>
          <p:cNvPr id="3" name="サブタイトル 2"/>
          <p:cNvSpPr>
            <a:spLocks noGrp="1"/>
          </p:cNvSpPr>
          <p:nvPr>
            <p:ph type="subTitle" idx="1"/>
          </p:nvPr>
        </p:nvSpPr>
        <p:spPr>
          <a:xfrm>
            <a:off x="971600" y="5301208"/>
            <a:ext cx="7200800" cy="1057672"/>
          </a:xfrm>
        </p:spPr>
        <p:txBody>
          <a:bodyPr anchor="ctr">
            <a:normAutofit/>
          </a:bodyPr>
          <a:lstStyle/>
          <a:p>
            <a:r>
              <a:rPr lang="ja-JP" altLang="en-US" sz="2000" b="1" dirty="0" smtClean="0">
                <a:solidFill>
                  <a:schemeClr val="tx1"/>
                </a:solidFill>
              </a:rPr>
              <a:t>平成３０年３月</a:t>
            </a:r>
            <a:endParaRPr lang="en-US" altLang="ja-JP" sz="2000" b="1" dirty="0" smtClean="0">
              <a:solidFill>
                <a:schemeClr val="tx1"/>
              </a:solidFill>
            </a:endParaRPr>
          </a:p>
          <a:p>
            <a:r>
              <a:rPr kumimoji="1" lang="ja-JP" altLang="en-US" sz="2000" b="1" dirty="0" smtClean="0">
                <a:solidFill>
                  <a:schemeClr val="tx1"/>
                </a:solidFill>
              </a:rPr>
              <a:t>熊本県健康福祉部健康局医療政策課</a:t>
            </a:r>
            <a:endParaRPr kumimoji="1" lang="ja-JP" altLang="en-US" sz="2000" b="1" dirty="0">
              <a:solidFill>
                <a:schemeClr val="tx1"/>
              </a:solidFill>
            </a:endParaRPr>
          </a:p>
        </p:txBody>
      </p:sp>
      <p:sp>
        <p:nvSpPr>
          <p:cNvPr id="5" name="正方形/長方形 4"/>
          <p:cNvSpPr/>
          <p:nvPr/>
        </p:nvSpPr>
        <p:spPr>
          <a:xfrm>
            <a:off x="7596336" y="476672"/>
            <a:ext cx="1296144" cy="576064"/>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smtClean="0">
                <a:latin typeface="ＭＳ ゴシック" pitchFamily="49" charset="-128"/>
                <a:ea typeface="ＭＳ ゴシック" pitchFamily="49" charset="-128"/>
              </a:rPr>
              <a:t>資料４</a:t>
            </a:r>
            <a:endParaRPr kumimoji="1" lang="ja-JP" altLang="en-US" sz="1600" b="1" dirty="0">
              <a:latin typeface="ＭＳ ゴシック" pitchFamily="49" charset="-128"/>
              <a:ea typeface="ＭＳ ゴシック" pitchFamily="49" charset="-128"/>
            </a:endParaRPr>
          </a:p>
        </p:txBody>
      </p:sp>
    </p:spTree>
    <p:extLst>
      <p:ext uri="{BB962C8B-B14F-4D97-AF65-F5344CB8AC3E}">
        <p14:creationId xmlns:p14="http://schemas.microsoft.com/office/powerpoint/2010/main" val="2492692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SｺﾞｼｯｸM" pitchFamily="50" charset="-128"/>
                <a:ea typeface="HGSｺﾞｼｯｸM" pitchFamily="50" charset="-128"/>
              </a:rPr>
              <a:t>５</a:t>
            </a:r>
            <a:r>
              <a:rPr lang="ja-JP" altLang="en-US" sz="2400" b="1" dirty="0" smtClean="0">
                <a:solidFill>
                  <a:schemeClr val="tx1"/>
                </a:solidFill>
                <a:latin typeface="HGSｺﾞｼｯｸM" pitchFamily="50" charset="-128"/>
                <a:ea typeface="HGSｺﾞｼｯｸM" pitchFamily="50" charset="-128"/>
              </a:rPr>
              <a:t>．熊本市外の医療機関への診療支援</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597556"/>
            <a:ext cx="8352928"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400" dirty="0">
              <a:solidFill>
                <a:schemeClr val="tx1"/>
              </a:solidFill>
              <a:latin typeface="HGSｺﾞｼｯｸM" pitchFamily="50" charset="-128"/>
              <a:ea typeface="HGSｺﾞｼｯｸM" pitchFamily="50" charset="-128"/>
            </a:endParaRPr>
          </a:p>
        </p:txBody>
      </p:sp>
      <p:sp>
        <p:nvSpPr>
          <p:cNvPr id="3" name="角丸四角形 2"/>
          <p:cNvSpPr/>
          <p:nvPr/>
        </p:nvSpPr>
        <p:spPr>
          <a:xfrm>
            <a:off x="237868" y="1268760"/>
            <a:ext cx="8610979" cy="661640"/>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a:solidFill>
                  <a:schemeClr val="tx1"/>
                </a:solidFill>
                <a:latin typeface="HGSｺﾞｼｯｸM" pitchFamily="50" charset="-128"/>
                <a:ea typeface="HGSｺﾞｼｯｸM" pitchFamily="50" charset="-128"/>
              </a:rPr>
              <a:t>○　</a:t>
            </a:r>
            <a:r>
              <a:rPr lang="ja-JP" altLang="en-US" sz="1600" dirty="0" smtClean="0">
                <a:solidFill>
                  <a:schemeClr val="tx1"/>
                </a:solidFill>
                <a:latin typeface="HGSｺﾞｼｯｸM" pitchFamily="50" charset="-128"/>
                <a:ea typeface="HGSｺﾞｼｯｸM" pitchFamily="50" charset="-128"/>
              </a:rPr>
              <a:t>熊本市、熊本市外に共通して、「支援の頻度、回数」「支援先までの時間、交通手段」「派遣医師の収入」が上位となっている。</a:t>
            </a:r>
            <a:endParaRPr lang="en-US" altLang="ja-JP" sz="1600" dirty="0">
              <a:solidFill>
                <a:schemeClr val="tx1"/>
              </a:solidFill>
              <a:latin typeface="HGSｺﾞｼｯｸM" pitchFamily="50" charset="-128"/>
              <a:ea typeface="HGSｺﾞｼｯｸM" pitchFamily="50" charset="-128"/>
            </a:endParaRPr>
          </a:p>
        </p:txBody>
      </p:sp>
      <p:sp>
        <p:nvSpPr>
          <p:cNvPr id="2" name="正方形/長方形 1"/>
          <p:cNvSpPr/>
          <p:nvPr/>
        </p:nvSpPr>
        <p:spPr>
          <a:xfrm>
            <a:off x="250693" y="742820"/>
            <a:ext cx="8598154" cy="360040"/>
          </a:xfrm>
          <a:prstGeom prst="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b="1" dirty="0" smtClean="0">
                <a:solidFill>
                  <a:schemeClr val="bg1"/>
                </a:solidFill>
                <a:latin typeface="HGSｺﾞｼｯｸM" pitchFamily="50" charset="-128"/>
                <a:ea typeface="HGSｺﾞｼｯｸM" pitchFamily="50" charset="-128"/>
              </a:rPr>
              <a:t>（３）診療支援を行うに当たって重要視する条件面</a:t>
            </a:r>
            <a:r>
              <a:rPr lang="ja-JP" altLang="en-US" b="1" dirty="0" smtClean="0">
                <a:solidFill>
                  <a:schemeClr val="bg1"/>
                </a:solidFill>
                <a:latin typeface="HGSｺﾞｼｯｸM" pitchFamily="50" charset="-128"/>
                <a:ea typeface="HGSｺﾞｼｯｸM" pitchFamily="50" charset="-128"/>
              </a:rPr>
              <a:t>　</a:t>
            </a:r>
            <a:r>
              <a:rPr lang="en-US" altLang="ja-JP" sz="1400" b="1" dirty="0" smtClean="0">
                <a:solidFill>
                  <a:schemeClr val="bg1"/>
                </a:solidFill>
                <a:latin typeface="HGSｺﾞｼｯｸM" pitchFamily="50" charset="-128"/>
                <a:ea typeface="HGSｺﾞｼｯｸM" pitchFamily="50" charset="-128"/>
              </a:rPr>
              <a:t>※(1)</a:t>
            </a:r>
            <a:r>
              <a:rPr lang="ja-JP" altLang="en-US" sz="1400" b="1" dirty="0" smtClean="0">
                <a:solidFill>
                  <a:schemeClr val="bg1"/>
                </a:solidFill>
                <a:latin typeface="HGSｺﾞｼｯｸM" pitchFamily="50" charset="-128"/>
                <a:ea typeface="HGSｺﾞｼｯｸM" pitchFamily="50" charset="-128"/>
              </a:rPr>
              <a:t>で「有」と回答した場合のみ</a:t>
            </a:r>
            <a:endParaRPr kumimoji="1" lang="ja-JP" altLang="en-US" sz="1400" b="1" dirty="0">
              <a:solidFill>
                <a:schemeClr val="bg1"/>
              </a:solidFill>
              <a:latin typeface="HGSｺﾞｼｯｸM" pitchFamily="50" charset="-128"/>
              <a:ea typeface="HGSｺﾞｼｯｸM" pitchFamily="50" charset="-128"/>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9339" y="2091357"/>
            <a:ext cx="7673685" cy="4614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スライド番号プレースホルダー 9"/>
          <p:cNvSpPr>
            <a:spLocks noGrp="1"/>
          </p:cNvSpPr>
          <p:nvPr>
            <p:ph type="sldNum" sz="quarter" idx="12"/>
          </p:nvPr>
        </p:nvSpPr>
        <p:spPr/>
        <p:txBody>
          <a:bodyPr/>
          <a:lstStyle/>
          <a:p>
            <a:fld id="{776D2B0C-8D8F-47A8-8CC4-A04950300C07}" type="slidenum">
              <a:rPr kumimoji="1" lang="ja-JP" altLang="en-US" smtClean="0"/>
              <a:t>9</a:t>
            </a:fld>
            <a:endParaRPr kumimoji="1" lang="ja-JP" altLang="en-US" dirty="0"/>
          </a:p>
        </p:txBody>
      </p:sp>
    </p:spTree>
    <p:extLst>
      <p:ext uri="{BB962C8B-B14F-4D97-AF65-F5344CB8AC3E}">
        <p14:creationId xmlns:p14="http://schemas.microsoft.com/office/powerpoint/2010/main" val="37654199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SｺﾞｼｯｸM" pitchFamily="50" charset="-128"/>
                <a:ea typeface="HGSｺﾞｼｯｸM" pitchFamily="50" charset="-128"/>
              </a:rPr>
              <a:t>６</a:t>
            </a:r>
            <a:r>
              <a:rPr lang="ja-JP" altLang="en-US" sz="2400" b="1" dirty="0" smtClean="0">
                <a:solidFill>
                  <a:schemeClr val="tx1"/>
                </a:solidFill>
                <a:latin typeface="HGSｺﾞｼｯｸM" pitchFamily="50" charset="-128"/>
                <a:ea typeface="HGSｺﾞｼｯｸM" pitchFamily="50" charset="-128"/>
              </a:rPr>
              <a:t>．後継者</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597556"/>
            <a:ext cx="8352928"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400" dirty="0">
              <a:solidFill>
                <a:schemeClr val="tx1"/>
              </a:solidFill>
              <a:latin typeface="HGSｺﾞｼｯｸM" pitchFamily="50" charset="-128"/>
              <a:ea typeface="HGSｺﾞｼｯｸM" pitchFamily="50" charset="-128"/>
            </a:endParaRPr>
          </a:p>
        </p:txBody>
      </p:sp>
      <p:sp>
        <p:nvSpPr>
          <p:cNvPr id="3" name="角丸四角形 2"/>
          <p:cNvSpPr/>
          <p:nvPr/>
        </p:nvSpPr>
        <p:spPr>
          <a:xfrm>
            <a:off x="237868" y="1129633"/>
            <a:ext cx="8610979" cy="533285"/>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a:solidFill>
                  <a:schemeClr val="tx1"/>
                </a:solidFill>
                <a:latin typeface="HGSｺﾞｼｯｸM" pitchFamily="50" charset="-128"/>
                <a:ea typeface="HGSｺﾞｼｯｸM" pitchFamily="50" charset="-128"/>
              </a:rPr>
              <a:t>○　</a:t>
            </a:r>
            <a:r>
              <a:rPr lang="ja-JP" altLang="en-US" sz="1600" dirty="0" smtClean="0">
                <a:solidFill>
                  <a:schemeClr val="tx1"/>
                </a:solidFill>
                <a:latin typeface="HGSｺﾞｼｯｸM" pitchFamily="50" charset="-128"/>
                <a:ea typeface="HGSｺﾞｼｯｸM" pitchFamily="50" charset="-128"/>
              </a:rPr>
              <a:t>後継者となる医師を確保できる見込みがない診療所の割合は、県全体で</a:t>
            </a:r>
            <a:r>
              <a:rPr lang="en-US" altLang="ja-JP" sz="1600" dirty="0" smtClean="0">
                <a:solidFill>
                  <a:schemeClr val="tx1"/>
                </a:solidFill>
                <a:latin typeface="HGSｺﾞｼｯｸM" pitchFamily="50" charset="-128"/>
                <a:ea typeface="HGSｺﾞｼｯｸM" pitchFamily="50" charset="-128"/>
              </a:rPr>
              <a:t>70</a:t>
            </a:r>
            <a:r>
              <a:rPr lang="ja-JP" altLang="en-US" sz="1600" dirty="0" smtClean="0">
                <a:solidFill>
                  <a:schemeClr val="tx1"/>
                </a:solidFill>
                <a:latin typeface="HGSｺﾞｼｯｸM" pitchFamily="50" charset="-128"/>
                <a:ea typeface="HGSｺﾞｼｯｸM" pitchFamily="50" charset="-128"/>
              </a:rPr>
              <a:t>％、熊本市で</a:t>
            </a:r>
            <a:r>
              <a:rPr lang="en-US" altLang="ja-JP" sz="1600" dirty="0" smtClean="0">
                <a:solidFill>
                  <a:schemeClr val="tx1"/>
                </a:solidFill>
                <a:latin typeface="HGSｺﾞｼｯｸM" pitchFamily="50" charset="-128"/>
                <a:ea typeface="HGSｺﾞｼｯｸM" pitchFamily="50" charset="-128"/>
              </a:rPr>
              <a:t>67</a:t>
            </a:r>
            <a:r>
              <a:rPr lang="ja-JP" altLang="en-US" sz="1600" dirty="0" smtClean="0">
                <a:solidFill>
                  <a:schemeClr val="tx1"/>
                </a:solidFill>
                <a:latin typeface="HGSｺﾞｼｯｸM" pitchFamily="50" charset="-128"/>
                <a:ea typeface="HGSｺﾞｼｯｸM" pitchFamily="50" charset="-128"/>
              </a:rPr>
              <a:t>％、熊本市外で</a:t>
            </a:r>
            <a:r>
              <a:rPr lang="en-US" altLang="ja-JP" sz="1600" dirty="0" smtClean="0">
                <a:solidFill>
                  <a:schemeClr val="tx1"/>
                </a:solidFill>
                <a:latin typeface="HGSｺﾞｼｯｸM" pitchFamily="50" charset="-128"/>
                <a:ea typeface="HGSｺﾞｼｯｸM" pitchFamily="50" charset="-128"/>
              </a:rPr>
              <a:t>73</a:t>
            </a:r>
            <a:r>
              <a:rPr lang="ja-JP" altLang="en-US" sz="1600" dirty="0" smtClean="0">
                <a:solidFill>
                  <a:schemeClr val="tx1"/>
                </a:solidFill>
                <a:latin typeface="HGSｺﾞｼｯｸM" pitchFamily="50" charset="-128"/>
                <a:ea typeface="HGSｺﾞｼｯｸM" pitchFamily="50" charset="-128"/>
              </a:rPr>
              <a:t>％と高い。</a:t>
            </a:r>
            <a:endParaRPr lang="en-US" altLang="ja-JP" sz="1600" dirty="0">
              <a:solidFill>
                <a:schemeClr val="tx1"/>
              </a:solidFill>
              <a:latin typeface="HGSｺﾞｼｯｸM" pitchFamily="50" charset="-128"/>
              <a:ea typeface="HGSｺﾞｼｯｸM" pitchFamily="50" charset="-128"/>
            </a:endParaRPr>
          </a:p>
        </p:txBody>
      </p:sp>
      <p:sp>
        <p:nvSpPr>
          <p:cNvPr id="2" name="正方形/長方形 1"/>
          <p:cNvSpPr/>
          <p:nvPr/>
        </p:nvSpPr>
        <p:spPr>
          <a:xfrm>
            <a:off x="250693" y="692133"/>
            <a:ext cx="8617711" cy="360040"/>
          </a:xfrm>
          <a:prstGeom prst="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b="1" dirty="0" smtClean="0">
                <a:solidFill>
                  <a:schemeClr val="bg1"/>
                </a:solidFill>
                <a:latin typeface="HGSｺﾞｼｯｸM" pitchFamily="50" charset="-128"/>
                <a:ea typeface="HGSｺﾞｼｯｸM" pitchFamily="50" charset="-128"/>
              </a:rPr>
              <a:t>（１）今後５年間程度で後継者となる医師を確保できる見込み</a:t>
            </a:r>
            <a:r>
              <a:rPr lang="ja-JP" altLang="en-US" b="1" dirty="0" smtClean="0">
                <a:solidFill>
                  <a:schemeClr val="bg1"/>
                </a:solidFill>
                <a:latin typeface="HGSｺﾞｼｯｸM" pitchFamily="50" charset="-128"/>
                <a:ea typeface="HGSｺﾞｼｯｸM" pitchFamily="50" charset="-128"/>
              </a:rPr>
              <a:t>　</a:t>
            </a:r>
            <a:r>
              <a:rPr lang="en-US" altLang="ja-JP" sz="1600" b="1" dirty="0" smtClean="0">
                <a:solidFill>
                  <a:schemeClr val="bg1"/>
                </a:solidFill>
                <a:latin typeface="HGSｺﾞｼｯｸM" pitchFamily="50" charset="-128"/>
                <a:ea typeface="HGSｺﾞｼｯｸM" pitchFamily="50" charset="-128"/>
              </a:rPr>
              <a:t>※</a:t>
            </a:r>
            <a:r>
              <a:rPr lang="ja-JP" altLang="en-US" sz="1600" b="1" dirty="0" smtClean="0">
                <a:solidFill>
                  <a:schemeClr val="bg1"/>
                </a:solidFill>
                <a:latin typeface="HGSｺﾞｼｯｸM" pitchFamily="50" charset="-128"/>
                <a:ea typeface="HGSｺﾞｼｯｸM" pitchFamily="50" charset="-128"/>
              </a:rPr>
              <a:t>診療所のみ</a:t>
            </a:r>
            <a:endParaRPr kumimoji="1" lang="ja-JP" altLang="en-US" sz="1600" b="1" dirty="0">
              <a:solidFill>
                <a:schemeClr val="bg1"/>
              </a:solidFill>
              <a:latin typeface="HGSｺﾞｼｯｸM" pitchFamily="50" charset="-128"/>
              <a:ea typeface="HGSｺﾞｼｯｸM" pitchFamily="50" charset="-128"/>
            </a:endParaRPr>
          </a:p>
        </p:txBody>
      </p:sp>
      <p:sp>
        <p:nvSpPr>
          <p:cNvPr id="19" name="正方形/長方形 18"/>
          <p:cNvSpPr/>
          <p:nvPr/>
        </p:nvSpPr>
        <p:spPr>
          <a:xfrm>
            <a:off x="264079" y="3614227"/>
            <a:ext cx="8598154" cy="390837"/>
          </a:xfrm>
          <a:prstGeom prst="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b="1" dirty="0" smtClean="0">
                <a:solidFill>
                  <a:schemeClr val="bg1"/>
                </a:solidFill>
                <a:latin typeface="HGSｺﾞｼｯｸM" pitchFamily="50" charset="-128"/>
                <a:ea typeface="HGSｺﾞｼｯｸM" pitchFamily="50" charset="-128"/>
              </a:rPr>
              <a:t>（</a:t>
            </a:r>
            <a:r>
              <a:rPr lang="ja-JP" altLang="en-US" sz="1600" b="1" dirty="0">
                <a:solidFill>
                  <a:schemeClr val="bg1"/>
                </a:solidFill>
                <a:latin typeface="HGSｺﾞｼｯｸM" pitchFamily="50" charset="-128"/>
                <a:ea typeface="HGSｺﾞｼｯｸM" pitchFamily="50" charset="-128"/>
              </a:rPr>
              <a:t>２</a:t>
            </a:r>
            <a:r>
              <a:rPr lang="ja-JP" altLang="en-US" sz="1600" b="1" dirty="0" smtClean="0">
                <a:solidFill>
                  <a:schemeClr val="bg1"/>
                </a:solidFill>
                <a:latin typeface="HGSｺﾞｼｯｸM" pitchFamily="50" charset="-128"/>
                <a:ea typeface="HGSｺﾞｼｯｸM" pitchFamily="50" charset="-128"/>
              </a:rPr>
              <a:t>）今後５年</a:t>
            </a:r>
            <a:r>
              <a:rPr lang="ja-JP" altLang="en-US" sz="1600" b="1" dirty="0">
                <a:solidFill>
                  <a:schemeClr val="bg1"/>
                </a:solidFill>
                <a:latin typeface="HGSｺﾞｼｯｸM" pitchFamily="50" charset="-128"/>
                <a:ea typeface="HGSｺﾞｼｯｸM" pitchFamily="50" charset="-128"/>
              </a:rPr>
              <a:t>程度で後継者となる医師を確保できる見込みがない医療機関の</a:t>
            </a:r>
            <a:r>
              <a:rPr lang="ja-JP" altLang="en-US" sz="1600" b="1" dirty="0" smtClean="0">
                <a:solidFill>
                  <a:schemeClr val="bg1"/>
                </a:solidFill>
                <a:latin typeface="HGSｺﾞｼｯｸM" pitchFamily="50" charset="-128"/>
                <a:ea typeface="HGSｺﾞｼｯｸM" pitchFamily="50" charset="-128"/>
              </a:rPr>
              <a:t>種別毎</a:t>
            </a:r>
            <a:endParaRPr kumimoji="1" lang="ja-JP" altLang="en-US" sz="1600" b="1" dirty="0">
              <a:solidFill>
                <a:schemeClr val="bg1"/>
              </a:solidFill>
              <a:latin typeface="HGSｺﾞｼｯｸM" pitchFamily="50" charset="-128"/>
              <a:ea typeface="HGSｺﾞｼｯｸM" pitchFamily="50" charset="-128"/>
            </a:endParaRPr>
          </a:p>
        </p:txBody>
      </p:sp>
      <p:sp>
        <p:nvSpPr>
          <p:cNvPr id="23" name="角丸四角形 22"/>
          <p:cNvSpPr/>
          <p:nvPr/>
        </p:nvSpPr>
        <p:spPr>
          <a:xfrm>
            <a:off x="252383" y="4066540"/>
            <a:ext cx="8610979" cy="568960"/>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a:solidFill>
                  <a:schemeClr val="tx1"/>
                </a:solidFill>
                <a:latin typeface="HGSｺﾞｼｯｸM" pitchFamily="50" charset="-128"/>
                <a:ea typeface="HGSｺﾞｼｯｸM" pitchFamily="50" charset="-128"/>
              </a:rPr>
              <a:t>○　</a:t>
            </a:r>
            <a:r>
              <a:rPr lang="ja-JP" altLang="en-US" sz="1600" dirty="0" smtClean="0">
                <a:solidFill>
                  <a:schemeClr val="tx1"/>
                </a:solidFill>
                <a:latin typeface="HGSｺﾞｼｯｸM" pitchFamily="50" charset="-128"/>
                <a:ea typeface="HGSｺﾞｼｯｸM" pitchFamily="50" charset="-128"/>
              </a:rPr>
              <a:t>熊本市より熊本市外の診療所が、医師を確保できる見込みがない割合が高く、特に無床診療所（</a:t>
            </a:r>
            <a:r>
              <a:rPr lang="en-US" altLang="ja-JP" sz="1600" dirty="0" smtClean="0">
                <a:solidFill>
                  <a:schemeClr val="tx1"/>
                </a:solidFill>
                <a:latin typeface="HGSｺﾞｼｯｸM" pitchFamily="50" charset="-128"/>
                <a:ea typeface="HGSｺﾞｼｯｸM" pitchFamily="50" charset="-128"/>
              </a:rPr>
              <a:t>50</a:t>
            </a:r>
            <a:r>
              <a:rPr lang="ja-JP" altLang="en-US" sz="1600" dirty="0" smtClean="0">
                <a:solidFill>
                  <a:schemeClr val="tx1"/>
                </a:solidFill>
                <a:latin typeface="HGSｺﾞｼｯｸM" pitchFamily="50" charset="-128"/>
                <a:ea typeface="HGSｺﾞｼｯｸM" pitchFamily="50" charset="-128"/>
              </a:rPr>
              <a:t>％）より有床診療所（</a:t>
            </a:r>
            <a:r>
              <a:rPr lang="en-US" altLang="ja-JP" sz="1600" dirty="0" smtClean="0">
                <a:solidFill>
                  <a:schemeClr val="tx1"/>
                </a:solidFill>
                <a:latin typeface="HGSｺﾞｼｯｸM" pitchFamily="50" charset="-128"/>
                <a:ea typeface="HGSｺﾞｼｯｸM" pitchFamily="50" charset="-128"/>
              </a:rPr>
              <a:t>70</a:t>
            </a:r>
            <a:r>
              <a:rPr lang="ja-JP" altLang="en-US" sz="1600" dirty="0" smtClean="0">
                <a:solidFill>
                  <a:schemeClr val="tx1"/>
                </a:solidFill>
                <a:latin typeface="HGSｺﾞｼｯｸM" pitchFamily="50" charset="-128"/>
                <a:ea typeface="HGSｺﾞｼｯｸM" pitchFamily="50" charset="-128"/>
              </a:rPr>
              <a:t>％）の割合が高い。</a:t>
            </a:r>
            <a:endParaRPr lang="en-US" altLang="ja-JP" sz="1600" dirty="0">
              <a:solidFill>
                <a:schemeClr val="tx1"/>
              </a:solidFill>
              <a:latin typeface="HGSｺﾞｼｯｸM" pitchFamily="50" charset="-128"/>
              <a:ea typeface="HGSｺﾞｼｯｸM" pitchFamily="50" charset="-128"/>
            </a:endParaRPr>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772815"/>
            <a:ext cx="2168241" cy="17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82340" y="1772816"/>
            <a:ext cx="2122034" cy="1735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5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8156" y="1772816"/>
            <a:ext cx="2139446" cy="1735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 name="スライド番号プレースホルダー 9"/>
          <p:cNvSpPr>
            <a:spLocks noGrp="1"/>
          </p:cNvSpPr>
          <p:nvPr>
            <p:ph type="sldNum" sz="quarter" idx="12"/>
          </p:nvPr>
        </p:nvSpPr>
        <p:spPr/>
        <p:txBody>
          <a:bodyPr/>
          <a:lstStyle/>
          <a:p>
            <a:fld id="{776D2B0C-8D8F-47A8-8CC4-A04950300C07}" type="slidenum">
              <a:rPr kumimoji="1" lang="ja-JP" altLang="en-US" smtClean="0"/>
              <a:t>10</a:t>
            </a:fld>
            <a:endParaRPr kumimoji="1" lang="ja-JP" altLang="en-US" dirty="0"/>
          </a:p>
        </p:txBody>
      </p:sp>
      <p:pic>
        <p:nvPicPr>
          <p:cNvPr id="3076"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4477" y="4688114"/>
            <a:ext cx="2626505" cy="20610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05740" y="4687647"/>
            <a:ext cx="2617574" cy="20614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40373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HGSｺﾞｼｯｸM" pitchFamily="50" charset="-128"/>
                <a:ea typeface="HGSｺﾞｼｯｸM" pitchFamily="50" charset="-128"/>
              </a:rPr>
              <a:t>調査の概要</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630686"/>
            <a:ext cx="8440754"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600" u="sng" dirty="0">
                <a:solidFill>
                  <a:schemeClr val="tx1"/>
                </a:solidFill>
                <a:latin typeface="+mj-ea"/>
                <a:ea typeface="+mj-ea"/>
              </a:rPr>
              <a:t>１　調査の</a:t>
            </a:r>
            <a:r>
              <a:rPr lang="ja-JP" altLang="ja-JP" sz="1600" u="sng" dirty="0" smtClean="0">
                <a:solidFill>
                  <a:schemeClr val="tx1"/>
                </a:solidFill>
                <a:latin typeface="+mj-ea"/>
                <a:ea typeface="+mj-ea"/>
              </a:rPr>
              <a:t>目的</a:t>
            </a:r>
            <a:endParaRPr lang="en-US" altLang="ja-JP" sz="1600" dirty="0" smtClean="0">
              <a:solidFill>
                <a:schemeClr val="tx1"/>
              </a:solidFill>
              <a:latin typeface="+mj-ea"/>
              <a:ea typeface="+mj-ea"/>
            </a:endParaRPr>
          </a:p>
          <a:p>
            <a:pPr marL="90488" indent="-90488"/>
            <a:r>
              <a:rPr lang="ja-JP" altLang="en-US" sz="1600" dirty="0" smtClean="0">
                <a:solidFill>
                  <a:schemeClr val="tx1"/>
                </a:solidFill>
                <a:latin typeface="+mj-ea"/>
                <a:ea typeface="+mj-ea"/>
              </a:rPr>
              <a:t>　　</a:t>
            </a:r>
            <a:r>
              <a:rPr lang="ja-JP" altLang="ja-JP" sz="1600" dirty="0" smtClean="0">
                <a:solidFill>
                  <a:schemeClr val="tx1"/>
                </a:solidFill>
                <a:latin typeface="HGSｺﾞｼｯｸM" pitchFamily="50" charset="-128"/>
                <a:ea typeface="HGSｺﾞｼｯｸM" pitchFamily="50" charset="-128"/>
              </a:rPr>
              <a:t>第７次</a:t>
            </a:r>
            <a:r>
              <a:rPr lang="ja-JP" altLang="en-US" sz="1600" dirty="0">
                <a:solidFill>
                  <a:schemeClr val="tx1"/>
                </a:solidFill>
                <a:latin typeface="HGSｺﾞｼｯｸM" pitchFamily="50" charset="-128"/>
                <a:ea typeface="HGSｺﾞｼｯｸM" pitchFamily="50" charset="-128"/>
              </a:rPr>
              <a:t>熊本県</a:t>
            </a:r>
            <a:r>
              <a:rPr lang="ja-JP" altLang="ja-JP" sz="1600" dirty="0" smtClean="0">
                <a:solidFill>
                  <a:schemeClr val="tx1"/>
                </a:solidFill>
                <a:latin typeface="HGSｺﾞｼｯｸM" pitchFamily="50" charset="-128"/>
                <a:ea typeface="HGSｺﾞｼｯｸM" pitchFamily="50" charset="-128"/>
              </a:rPr>
              <a:t>保健</a:t>
            </a:r>
            <a:r>
              <a:rPr lang="ja-JP" altLang="ja-JP" sz="1600" dirty="0">
                <a:solidFill>
                  <a:schemeClr val="tx1"/>
                </a:solidFill>
                <a:latin typeface="HGSｺﾞｼｯｸM" pitchFamily="50" charset="-128"/>
                <a:ea typeface="HGSｺﾞｼｯｸM" pitchFamily="50" charset="-128"/>
              </a:rPr>
              <a:t>医療計画（</a:t>
            </a:r>
            <a:r>
              <a:rPr lang="en-US" altLang="ja-JP" sz="1600" dirty="0">
                <a:solidFill>
                  <a:schemeClr val="tx1"/>
                </a:solidFill>
                <a:latin typeface="HGSｺﾞｼｯｸM" pitchFamily="50" charset="-128"/>
                <a:ea typeface="HGSｺﾞｼｯｸM" pitchFamily="50" charset="-128"/>
              </a:rPr>
              <a:t>H30</a:t>
            </a:r>
            <a:r>
              <a:rPr lang="ja-JP" altLang="ja-JP" sz="1600" dirty="0">
                <a:solidFill>
                  <a:schemeClr val="tx1"/>
                </a:solidFill>
                <a:latin typeface="HGSｺﾞｼｯｸM" pitchFamily="50" charset="-128"/>
                <a:ea typeface="HGSｺﾞｼｯｸM" pitchFamily="50" charset="-128"/>
              </a:rPr>
              <a:t>年度～</a:t>
            </a:r>
            <a:r>
              <a:rPr lang="en-US" altLang="ja-JP" sz="1600" dirty="0">
                <a:solidFill>
                  <a:schemeClr val="tx1"/>
                </a:solidFill>
                <a:latin typeface="HGSｺﾞｼｯｸM" pitchFamily="50" charset="-128"/>
                <a:ea typeface="HGSｺﾞｼｯｸM" pitchFamily="50" charset="-128"/>
              </a:rPr>
              <a:t>H35</a:t>
            </a:r>
            <a:r>
              <a:rPr lang="ja-JP" altLang="ja-JP" sz="1600" dirty="0">
                <a:solidFill>
                  <a:schemeClr val="tx1"/>
                </a:solidFill>
                <a:latin typeface="HGSｺﾞｼｯｸM" pitchFamily="50" charset="-128"/>
                <a:ea typeface="HGSｺﾞｼｯｸM" pitchFamily="50" charset="-128"/>
              </a:rPr>
              <a:t>年度）をはじめ、今後のへき地医療及び医師・歯科医師確保に関する施策等を検討するための基礎データを得ることを目的とする</a:t>
            </a:r>
            <a:r>
              <a:rPr lang="ja-JP" altLang="ja-JP" sz="1600" dirty="0" smtClean="0">
                <a:solidFill>
                  <a:schemeClr val="tx1"/>
                </a:solidFill>
                <a:latin typeface="HGSｺﾞｼｯｸM" pitchFamily="50" charset="-128"/>
                <a:ea typeface="HGSｺﾞｼｯｸM" pitchFamily="50" charset="-128"/>
              </a:rPr>
              <a:t>。</a:t>
            </a:r>
            <a:endParaRPr lang="en-US" altLang="ja-JP" sz="1600" dirty="0" smtClean="0">
              <a:solidFill>
                <a:schemeClr val="tx1"/>
              </a:solidFill>
              <a:latin typeface="HGSｺﾞｼｯｸM" pitchFamily="50" charset="-128"/>
              <a:ea typeface="HGSｺﾞｼｯｸM" pitchFamily="50" charset="-128"/>
            </a:endParaRPr>
          </a:p>
          <a:p>
            <a:pPr marL="90488" indent="-90488"/>
            <a:endParaRPr lang="en-US" altLang="ja-JP" sz="1600" u="sng" dirty="0" smtClean="0">
              <a:solidFill>
                <a:schemeClr val="tx1"/>
              </a:solidFill>
              <a:latin typeface="+mj-ea"/>
              <a:ea typeface="+mj-ea"/>
            </a:endParaRPr>
          </a:p>
          <a:p>
            <a:r>
              <a:rPr lang="ja-JP" altLang="ja-JP" sz="1600" u="sng" dirty="0" smtClean="0">
                <a:solidFill>
                  <a:schemeClr val="tx1"/>
                </a:solidFill>
                <a:latin typeface="+mj-ea"/>
                <a:ea typeface="+mj-ea"/>
              </a:rPr>
              <a:t>２</a:t>
            </a:r>
            <a:r>
              <a:rPr lang="ja-JP" altLang="ja-JP" sz="1600" u="sng" dirty="0">
                <a:solidFill>
                  <a:schemeClr val="tx1"/>
                </a:solidFill>
                <a:latin typeface="+mj-ea"/>
                <a:ea typeface="+mj-ea"/>
              </a:rPr>
              <a:t>　調査の対象</a:t>
            </a:r>
            <a:endParaRPr lang="ja-JP" altLang="ja-JP" sz="1600" dirty="0">
              <a:solidFill>
                <a:schemeClr val="tx1"/>
              </a:solidFill>
              <a:latin typeface="+mj-ea"/>
              <a:ea typeface="+mj-ea"/>
            </a:endParaRPr>
          </a:p>
          <a:p>
            <a:r>
              <a:rPr lang="ja-JP" altLang="en-US" sz="1600" dirty="0">
                <a:solidFill>
                  <a:schemeClr val="tx1"/>
                </a:solidFill>
                <a:latin typeface="HGSｺﾞｼｯｸM" pitchFamily="50" charset="-128"/>
                <a:ea typeface="HGSｺﾞｼｯｸM" pitchFamily="50" charset="-128"/>
              </a:rPr>
              <a:t>　</a:t>
            </a:r>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県内</a:t>
            </a:r>
            <a:r>
              <a:rPr lang="ja-JP" altLang="ja-JP" sz="1600" dirty="0">
                <a:solidFill>
                  <a:schemeClr val="tx1"/>
                </a:solidFill>
                <a:latin typeface="HGSｺﾞｼｯｸM" pitchFamily="50" charset="-128"/>
                <a:ea typeface="HGSｺﾞｼｯｸM" pitchFamily="50" charset="-128"/>
              </a:rPr>
              <a:t>の医療施設</a:t>
            </a:r>
            <a:r>
              <a:rPr lang="en-US" altLang="ja-JP" sz="1600" dirty="0">
                <a:solidFill>
                  <a:schemeClr val="tx1"/>
                </a:solidFill>
                <a:latin typeface="HGSｺﾞｼｯｸM" pitchFamily="50" charset="-128"/>
                <a:ea typeface="HGSｺﾞｼｯｸM" pitchFamily="50" charset="-128"/>
              </a:rPr>
              <a:t>2,525</a:t>
            </a:r>
            <a:r>
              <a:rPr lang="ja-JP" altLang="ja-JP" sz="1600" dirty="0">
                <a:solidFill>
                  <a:schemeClr val="tx1"/>
                </a:solidFill>
                <a:latin typeface="HGSｺﾞｼｯｸM" pitchFamily="50" charset="-128"/>
                <a:ea typeface="HGSｺﾞｼｯｸM" pitchFamily="50" charset="-128"/>
              </a:rPr>
              <a:t>施設（病院：</a:t>
            </a:r>
            <a:r>
              <a:rPr lang="en-US" altLang="ja-JP" sz="1600" dirty="0">
                <a:solidFill>
                  <a:schemeClr val="tx1"/>
                </a:solidFill>
                <a:latin typeface="HGSｺﾞｼｯｸM" pitchFamily="50" charset="-128"/>
                <a:ea typeface="HGSｺﾞｼｯｸM" pitchFamily="50" charset="-128"/>
              </a:rPr>
              <a:t>213</a:t>
            </a:r>
            <a:r>
              <a:rPr lang="ja-JP" altLang="ja-JP" sz="1600" dirty="0">
                <a:solidFill>
                  <a:schemeClr val="tx1"/>
                </a:solidFill>
                <a:latin typeface="HGSｺﾞｼｯｸM" pitchFamily="50" charset="-128"/>
                <a:ea typeface="HGSｺﾞｼｯｸM" pitchFamily="50" charset="-128"/>
              </a:rPr>
              <a:t>施設、診療所</a:t>
            </a:r>
            <a:r>
              <a:rPr lang="en-US" altLang="ja-JP" sz="1600" dirty="0">
                <a:solidFill>
                  <a:schemeClr val="tx1"/>
                </a:solidFill>
                <a:latin typeface="HGSｺﾞｼｯｸM" pitchFamily="50" charset="-128"/>
                <a:ea typeface="HGSｺﾞｼｯｸM" pitchFamily="50" charset="-128"/>
              </a:rPr>
              <a:t>1,465</a:t>
            </a:r>
            <a:r>
              <a:rPr lang="ja-JP" altLang="ja-JP" sz="1600" dirty="0">
                <a:solidFill>
                  <a:schemeClr val="tx1"/>
                </a:solidFill>
                <a:latin typeface="HGSｺﾞｼｯｸM" pitchFamily="50" charset="-128"/>
                <a:ea typeface="HGSｺﾞｼｯｸM" pitchFamily="50" charset="-128"/>
              </a:rPr>
              <a:t>施設、歯科診療所</a:t>
            </a:r>
            <a:r>
              <a:rPr lang="en-US" altLang="ja-JP" sz="1600" dirty="0">
                <a:solidFill>
                  <a:schemeClr val="tx1"/>
                </a:solidFill>
                <a:latin typeface="HGSｺﾞｼｯｸM" pitchFamily="50" charset="-128"/>
                <a:ea typeface="HGSｺﾞｼｯｸM" pitchFamily="50" charset="-128"/>
              </a:rPr>
              <a:t>847</a:t>
            </a:r>
            <a:r>
              <a:rPr lang="ja-JP" altLang="ja-JP" sz="1600" dirty="0">
                <a:solidFill>
                  <a:schemeClr val="tx1"/>
                </a:solidFill>
                <a:latin typeface="HGSｺﾞｼｯｸM" pitchFamily="50" charset="-128"/>
                <a:ea typeface="HGSｺﾞｼｯｸM" pitchFamily="50" charset="-128"/>
              </a:rPr>
              <a:t>）</a:t>
            </a:r>
          </a:p>
          <a:p>
            <a:r>
              <a:rPr lang="ja-JP" altLang="ja-JP" sz="1600" dirty="0">
                <a:solidFill>
                  <a:schemeClr val="tx1"/>
                </a:solidFill>
                <a:latin typeface="HGSｺﾞｼｯｸM" pitchFamily="50" charset="-128"/>
                <a:ea typeface="HGSｺﾞｼｯｸM" pitchFamily="50" charset="-128"/>
              </a:rPr>
              <a:t>　　※平成</a:t>
            </a:r>
            <a:r>
              <a:rPr lang="en-US" altLang="ja-JP" sz="1600" dirty="0">
                <a:solidFill>
                  <a:schemeClr val="tx1"/>
                </a:solidFill>
                <a:latin typeface="HGSｺﾞｼｯｸM" pitchFamily="50" charset="-128"/>
                <a:ea typeface="HGSｺﾞｼｯｸM" pitchFamily="50" charset="-128"/>
              </a:rPr>
              <a:t>29</a:t>
            </a:r>
            <a:r>
              <a:rPr lang="ja-JP" altLang="ja-JP" sz="1600" dirty="0">
                <a:solidFill>
                  <a:schemeClr val="tx1"/>
                </a:solidFill>
                <a:latin typeface="HGSｺﾞｼｯｸM" pitchFamily="50" charset="-128"/>
                <a:ea typeface="HGSｺﾞｼｯｸM" pitchFamily="50" charset="-128"/>
              </a:rPr>
              <a:t>年４月１日</a:t>
            </a:r>
            <a:r>
              <a:rPr lang="ja-JP" altLang="ja-JP" sz="1600" dirty="0" smtClean="0">
                <a:solidFill>
                  <a:schemeClr val="tx1"/>
                </a:solidFill>
                <a:latin typeface="HGSｺﾞｼｯｸM" pitchFamily="50" charset="-128"/>
                <a:ea typeface="HGSｺﾞｼｯｸM" pitchFamily="50" charset="-128"/>
              </a:rPr>
              <a:t>現在</a:t>
            </a:r>
            <a:endParaRPr lang="en-US" altLang="ja-JP" sz="1600" dirty="0" smtClean="0">
              <a:solidFill>
                <a:schemeClr val="tx1"/>
              </a:solidFill>
              <a:latin typeface="HGSｺﾞｼｯｸM" pitchFamily="50" charset="-128"/>
              <a:ea typeface="HGSｺﾞｼｯｸM" pitchFamily="50" charset="-128"/>
            </a:endParaRPr>
          </a:p>
          <a:p>
            <a:endParaRPr lang="ja-JP" altLang="ja-JP" sz="1600" dirty="0">
              <a:solidFill>
                <a:schemeClr val="tx1"/>
              </a:solidFill>
              <a:latin typeface="+mj-ea"/>
              <a:ea typeface="+mj-ea"/>
            </a:endParaRPr>
          </a:p>
          <a:p>
            <a:r>
              <a:rPr lang="ja-JP" altLang="ja-JP" sz="1600" u="sng" dirty="0">
                <a:solidFill>
                  <a:schemeClr val="tx1"/>
                </a:solidFill>
                <a:latin typeface="+mj-ea"/>
                <a:ea typeface="+mj-ea"/>
              </a:rPr>
              <a:t>３　調査の項目</a:t>
            </a:r>
            <a:endParaRPr lang="ja-JP" altLang="ja-JP" sz="1600" dirty="0">
              <a:solidFill>
                <a:schemeClr val="tx1"/>
              </a:solidFill>
              <a:latin typeface="+mj-ea"/>
              <a:ea typeface="+mj-ea"/>
            </a:endParaRP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①</a:t>
            </a:r>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現在</a:t>
            </a:r>
            <a:r>
              <a:rPr lang="ja-JP" altLang="ja-JP" sz="1600" dirty="0">
                <a:solidFill>
                  <a:schemeClr val="tx1"/>
                </a:solidFill>
                <a:latin typeface="HGSｺﾞｼｯｸM" pitchFamily="50" charset="-128"/>
                <a:ea typeface="HGSｺﾞｼｯｸM" pitchFamily="50" charset="-128"/>
              </a:rPr>
              <a:t>の医師数（常勤医師数及び非常勤医師数（常勤換算）診療科毎・男女別）</a:t>
            </a: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②</a:t>
            </a:r>
            <a:r>
              <a:rPr lang="ja-JP" altLang="ja-JP" sz="1600" dirty="0">
                <a:solidFill>
                  <a:schemeClr val="tx1"/>
                </a:solidFill>
                <a:latin typeface="HGSｺﾞｼｯｸM" pitchFamily="50" charset="-128"/>
                <a:ea typeface="HGSｺﾞｼｯｸM" pitchFamily="50" charset="-128"/>
              </a:rPr>
              <a:t>　求人医師数（診療科毎）</a:t>
            </a: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③</a:t>
            </a:r>
            <a:r>
              <a:rPr lang="ja-JP" altLang="ja-JP" sz="1600" dirty="0">
                <a:solidFill>
                  <a:schemeClr val="tx1"/>
                </a:solidFill>
                <a:latin typeface="HGSｺﾞｼｯｸM" pitchFamily="50" charset="-128"/>
                <a:ea typeface="HGSｺﾞｼｯｸM" pitchFamily="50" charset="-128"/>
              </a:rPr>
              <a:t>　平成</a:t>
            </a:r>
            <a:r>
              <a:rPr lang="en-US" altLang="ja-JP" sz="1600" dirty="0">
                <a:solidFill>
                  <a:schemeClr val="tx1"/>
                </a:solidFill>
                <a:latin typeface="HGSｺﾞｼｯｸM" pitchFamily="50" charset="-128"/>
                <a:ea typeface="HGSｺﾞｼｯｸM" pitchFamily="50" charset="-128"/>
              </a:rPr>
              <a:t>35</a:t>
            </a:r>
            <a:r>
              <a:rPr lang="ja-JP" altLang="ja-JP" sz="1600" dirty="0">
                <a:solidFill>
                  <a:schemeClr val="tx1"/>
                </a:solidFill>
                <a:latin typeface="HGSｺﾞｼｯｸM" pitchFamily="50" charset="-128"/>
                <a:ea typeface="HGSｺﾞｼｯｸM" pitchFamily="50" charset="-128"/>
              </a:rPr>
              <a:t>年度における必要医師数（診療科毎）</a:t>
            </a: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④</a:t>
            </a:r>
            <a:r>
              <a:rPr lang="ja-JP" altLang="ja-JP" sz="1600" dirty="0">
                <a:solidFill>
                  <a:schemeClr val="tx1"/>
                </a:solidFill>
                <a:latin typeface="HGSｺﾞｼｯｸM" pitchFamily="50" charset="-128"/>
                <a:ea typeface="HGSｺﾞｼｯｸM" pitchFamily="50" charset="-128"/>
              </a:rPr>
              <a:t>　常勤医師の年齢（５歳刻み）</a:t>
            </a: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⑤</a:t>
            </a:r>
            <a:r>
              <a:rPr lang="ja-JP" altLang="ja-JP" sz="1600" dirty="0">
                <a:solidFill>
                  <a:schemeClr val="tx1"/>
                </a:solidFill>
                <a:latin typeface="HGSｺﾞｼｯｸM" pitchFamily="50" charset="-128"/>
                <a:ea typeface="HGSｺﾞｼｯｸM" pitchFamily="50" charset="-128"/>
              </a:rPr>
              <a:t>　１日平均外来患者数（診療科毎・</a:t>
            </a:r>
            <a:r>
              <a:rPr lang="en-US" altLang="ja-JP" sz="1600" dirty="0">
                <a:solidFill>
                  <a:schemeClr val="tx1"/>
                </a:solidFill>
                <a:latin typeface="HGSｺﾞｼｯｸM" pitchFamily="50" charset="-128"/>
                <a:ea typeface="HGSｺﾞｼｯｸM" pitchFamily="50" charset="-128"/>
              </a:rPr>
              <a:t>H28</a:t>
            </a:r>
            <a:r>
              <a:rPr lang="ja-JP" altLang="ja-JP" sz="1600" dirty="0">
                <a:solidFill>
                  <a:schemeClr val="tx1"/>
                </a:solidFill>
                <a:latin typeface="HGSｺﾞｼｯｸM" pitchFamily="50" charset="-128"/>
                <a:ea typeface="HGSｺﾞｼｯｸM" pitchFamily="50" charset="-128"/>
              </a:rPr>
              <a:t>年度）</a:t>
            </a:r>
            <a:r>
              <a:rPr lang="ja-JP" altLang="ja-JP" sz="1400" dirty="0">
                <a:solidFill>
                  <a:schemeClr val="tx1"/>
                </a:solidFill>
                <a:latin typeface="HGSｺﾞｼｯｸM" pitchFamily="50" charset="-128"/>
                <a:ea typeface="HGSｺﾞｼｯｸM" pitchFamily="50" charset="-128"/>
              </a:rPr>
              <a:t>※診療科の区分が不可の場合は主たる科</a:t>
            </a: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⑥</a:t>
            </a:r>
            <a:r>
              <a:rPr lang="ja-JP" altLang="ja-JP" sz="1600" dirty="0">
                <a:solidFill>
                  <a:schemeClr val="tx1"/>
                </a:solidFill>
                <a:latin typeface="HGSｺﾞｼｯｸM" pitchFamily="50" charset="-128"/>
                <a:ea typeface="HGSｺﾞｼｯｸM" pitchFamily="50" charset="-128"/>
              </a:rPr>
              <a:t>　１日平均入院患者数（診療科毎・</a:t>
            </a:r>
            <a:r>
              <a:rPr lang="en-US" altLang="ja-JP" sz="1600" dirty="0">
                <a:solidFill>
                  <a:schemeClr val="tx1"/>
                </a:solidFill>
                <a:latin typeface="HGSｺﾞｼｯｸM" pitchFamily="50" charset="-128"/>
                <a:ea typeface="HGSｺﾞｼｯｸM" pitchFamily="50" charset="-128"/>
              </a:rPr>
              <a:t>H28</a:t>
            </a:r>
            <a:r>
              <a:rPr lang="ja-JP" altLang="ja-JP" sz="1600" dirty="0">
                <a:solidFill>
                  <a:schemeClr val="tx1"/>
                </a:solidFill>
                <a:latin typeface="HGSｺﾞｼｯｸM" pitchFamily="50" charset="-128"/>
                <a:ea typeface="HGSｺﾞｼｯｸM" pitchFamily="50" charset="-128"/>
              </a:rPr>
              <a:t>年度）</a:t>
            </a:r>
            <a:r>
              <a:rPr lang="ja-JP" altLang="ja-JP" sz="1400" dirty="0">
                <a:solidFill>
                  <a:schemeClr val="tx1"/>
                </a:solidFill>
                <a:latin typeface="HGSｺﾞｼｯｸM" pitchFamily="50" charset="-128"/>
                <a:ea typeface="HGSｺﾞｼｯｸM" pitchFamily="50" charset="-128"/>
              </a:rPr>
              <a:t>※診療科の区分が不可の場合は主たる科</a:t>
            </a: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⑦</a:t>
            </a:r>
            <a:r>
              <a:rPr lang="ja-JP" altLang="ja-JP" sz="1600" dirty="0">
                <a:solidFill>
                  <a:schemeClr val="tx1"/>
                </a:solidFill>
                <a:latin typeface="HGSｺﾞｼｯｸM" pitchFamily="50" charset="-128"/>
                <a:ea typeface="HGSｺﾞｼｯｸM" pitchFamily="50" charset="-128"/>
              </a:rPr>
              <a:t>　熊本市以外の医療機関への診療支援について</a:t>
            </a: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⑧</a:t>
            </a:r>
            <a:r>
              <a:rPr lang="ja-JP" altLang="ja-JP" sz="1600" dirty="0">
                <a:solidFill>
                  <a:schemeClr val="tx1"/>
                </a:solidFill>
                <a:latin typeface="HGSｺﾞｼｯｸM" pitchFamily="50" charset="-128"/>
                <a:ea typeface="HGSｺﾞｼｯｸM" pitchFamily="50" charset="-128"/>
              </a:rPr>
              <a:t>　後継者について　※診療所及び歯科診療所</a:t>
            </a:r>
            <a:r>
              <a:rPr lang="ja-JP" altLang="ja-JP" sz="1600" dirty="0" smtClean="0">
                <a:solidFill>
                  <a:schemeClr val="tx1"/>
                </a:solidFill>
                <a:latin typeface="HGSｺﾞｼｯｸM" pitchFamily="50" charset="-128"/>
                <a:ea typeface="HGSｺﾞｼｯｸM" pitchFamily="50" charset="-128"/>
              </a:rPr>
              <a:t>のみ</a:t>
            </a:r>
            <a:endParaRPr lang="en-US" altLang="ja-JP" sz="1600" dirty="0" smtClean="0">
              <a:solidFill>
                <a:schemeClr val="tx1"/>
              </a:solidFill>
              <a:latin typeface="HGSｺﾞｼｯｸM" pitchFamily="50" charset="-128"/>
              <a:ea typeface="HGSｺﾞｼｯｸM" pitchFamily="50" charset="-128"/>
            </a:endParaRPr>
          </a:p>
          <a:p>
            <a:endParaRPr lang="ja-JP" altLang="ja-JP" sz="1600" dirty="0">
              <a:solidFill>
                <a:schemeClr val="tx1"/>
              </a:solidFill>
              <a:latin typeface="HGSｺﾞｼｯｸM" pitchFamily="50" charset="-128"/>
              <a:ea typeface="HGSｺﾞｼｯｸM" pitchFamily="50" charset="-128"/>
            </a:endParaRPr>
          </a:p>
          <a:p>
            <a:r>
              <a:rPr lang="ja-JP" altLang="ja-JP" sz="1600" u="sng" dirty="0">
                <a:solidFill>
                  <a:schemeClr val="tx1"/>
                </a:solidFill>
                <a:latin typeface="+mj-ea"/>
                <a:ea typeface="+mj-ea"/>
              </a:rPr>
              <a:t>４　調査の時点</a:t>
            </a:r>
            <a:endParaRPr lang="ja-JP" altLang="ja-JP" sz="1600" dirty="0">
              <a:solidFill>
                <a:schemeClr val="tx1"/>
              </a:solidFill>
              <a:latin typeface="+mj-ea"/>
              <a:ea typeface="+mj-ea"/>
            </a:endParaRPr>
          </a:p>
          <a:p>
            <a:r>
              <a:rPr lang="ja-JP" altLang="en-US" sz="1600" dirty="0" smtClean="0">
                <a:solidFill>
                  <a:schemeClr val="tx1"/>
                </a:solidFill>
                <a:latin typeface="HGSｺﾞｼｯｸM" pitchFamily="50" charset="-128"/>
                <a:ea typeface="HGSｺﾞｼｯｸM" pitchFamily="50" charset="-128"/>
              </a:rPr>
              <a:t>　 </a:t>
            </a:r>
            <a:r>
              <a:rPr lang="ja-JP" altLang="ja-JP" sz="1600" dirty="0" smtClean="0">
                <a:solidFill>
                  <a:schemeClr val="tx1"/>
                </a:solidFill>
                <a:latin typeface="HGSｺﾞｼｯｸM" pitchFamily="50" charset="-128"/>
                <a:ea typeface="HGSｺﾞｼｯｸM" pitchFamily="50" charset="-128"/>
              </a:rPr>
              <a:t>平成</a:t>
            </a:r>
            <a:r>
              <a:rPr lang="en-US" altLang="ja-JP" sz="1600" dirty="0">
                <a:solidFill>
                  <a:schemeClr val="tx1"/>
                </a:solidFill>
                <a:latin typeface="HGSｺﾞｼｯｸM" pitchFamily="50" charset="-128"/>
                <a:ea typeface="HGSｺﾞｼｯｸM" pitchFamily="50" charset="-128"/>
              </a:rPr>
              <a:t>29</a:t>
            </a:r>
            <a:r>
              <a:rPr lang="ja-JP" altLang="ja-JP" sz="1600" dirty="0">
                <a:solidFill>
                  <a:schemeClr val="tx1"/>
                </a:solidFill>
                <a:latin typeface="HGSｺﾞｼｯｸM" pitchFamily="50" charset="-128"/>
                <a:ea typeface="HGSｺﾞｼｯｸM" pitchFamily="50" charset="-128"/>
              </a:rPr>
              <a:t>年７月１日</a:t>
            </a:r>
            <a:r>
              <a:rPr lang="ja-JP" altLang="ja-JP" sz="1600" dirty="0" smtClean="0">
                <a:solidFill>
                  <a:schemeClr val="tx1"/>
                </a:solidFill>
                <a:latin typeface="HGSｺﾞｼｯｸM" pitchFamily="50" charset="-128"/>
                <a:ea typeface="HGSｺﾞｼｯｸM" pitchFamily="50" charset="-128"/>
              </a:rPr>
              <a:t>現在</a:t>
            </a:r>
            <a:endParaRPr lang="en-US" altLang="ja-JP" sz="1600" dirty="0" smtClean="0">
              <a:solidFill>
                <a:schemeClr val="tx1"/>
              </a:solidFill>
              <a:latin typeface="HGSｺﾞｼｯｸM" pitchFamily="50" charset="-128"/>
              <a:ea typeface="HGSｺﾞｼｯｸM" pitchFamily="50" charset="-128"/>
            </a:endParaRPr>
          </a:p>
          <a:p>
            <a:endParaRPr lang="ja-JP" altLang="ja-JP" sz="1600" dirty="0">
              <a:solidFill>
                <a:schemeClr val="tx1"/>
              </a:solidFill>
              <a:latin typeface="HGSｺﾞｼｯｸM" pitchFamily="50" charset="-128"/>
              <a:ea typeface="HGSｺﾞｼｯｸM" pitchFamily="50" charset="-128"/>
            </a:endParaRPr>
          </a:p>
          <a:p>
            <a:r>
              <a:rPr lang="ja-JP" altLang="ja-JP" sz="1600" u="sng" dirty="0">
                <a:solidFill>
                  <a:schemeClr val="tx1"/>
                </a:solidFill>
                <a:latin typeface="+mj-ea"/>
                <a:ea typeface="+mj-ea"/>
              </a:rPr>
              <a:t>５　調査の</a:t>
            </a:r>
            <a:r>
              <a:rPr lang="ja-JP" altLang="ja-JP" sz="1600" u="sng" dirty="0" smtClean="0">
                <a:solidFill>
                  <a:schemeClr val="tx1"/>
                </a:solidFill>
                <a:latin typeface="+mj-ea"/>
                <a:ea typeface="+mj-ea"/>
              </a:rPr>
              <a:t>方法</a:t>
            </a:r>
            <a:endParaRPr lang="en-US" altLang="ja-JP" sz="1600" dirty="0" smtClean="0">
              <a:solidFill>
                <a:schemeClr val="tx1"/>
              </a:solidFill>
              <a:latin typeface="+mj-ea"/>
              <a:ea typeface="+mj-ea"/>
            </a:endParaRPr>
          </a:p>
          <a:p>
            <a:pPr marL="87313"/>
            <a:r>
              <a:rPr lang="ja-JP" altLang="en-US" sz="1600" dirty="0" smtClean="0">
                <a:solidFill>
                  <a:schemeClr val="tx1"/>
                </a:solidFill>
                <a:latin typeface="+mj-ea"/>
                <a:ea typeface="+mj-ea"/>
              </a:rPr>
              <a:t>　 </a:t>
            </a:r>
            <a:r>
              <a:rPr lang="ja-JP" altLang="ja-JP" sz="1600" dirty="0" smtClean="0">
                <a:solidFill>
                  <a:schemeClr val="tx1"/>
                </a:solidFill>
                <a:latin typeface="HGSｺﾞｼｯｸM" pitchFamily="50" charset="-128"/>
                <a:ea typeface="HGSｺﾞｼｯｸM" pitchFamily="50" charset="-128"/>
              </a:rPr>
              <a:t>熊本県</a:t>
            </a:r>
            <a:r>
              <a:rPr lang="ja-JP" altLang="ja-JP" sz="1600" dirty="0">
                <a:solidFill>
                  <a:schemeClr val="tx1"/>
                </a:solidFill>
                <a:latin typeface="HGSｺﾞｼｯｸM" pitchFamily="50" charset="-128"/>
                <a:ea typeface="HGSｺﾞｼｯｸM" pitchFamily="50" charset="-128"/>
              </a:rPr>
              <a:t>から熊本県地域医療支援機構の運営委託を受けた熊本大学医学部附属病院が、県内医療施設に調査を実施し、同附属病院で取りまとめうえ、熊本県に提出する。</a:t>
            </a:r>
          </a:p>
        </p:txBody>
      </p:sp>
      <p:sp>
        <p:nvSpPr>
          <p:cNvPr id="9" name="スライド番号プレースホルダー 8"/>
          <p:cNvSpPr>
            <a:spLocks noGrp="1"/>
          </p:cNvSpPr>
          <p:nvPr>
            <p:ph type="sldNum" sz="quarter" idx="12"/>
          </p:nvPr>
        </p:nvSpPr>
        <p:spPr/>
        <p:txBody>
          <a:bodyPr/>
          <a:lstStyle/>
          <a:p>
            <a:fld id="{776D2B0C-8D8F-47A8-8CC4-A04950300C07}" type="slidenum">
              <a:rPr kumimoji="1" lang="ja-JP" altLang="en-US" smtClean="0"/>
              <a:t>1</a:t>
            </a:fld>
            <a:endParaRPr kumimoji="1" lang="ja-JP" altLang="en-US"/>
          </a:p>
        </p:txBody>
      </p:sp>
    </p:spTree>
    <p:extLst>
      <p:ext uri="{BB962C8B-B14F-4D97-AF65-F5344CB8AC3E}">
        <p14:creationId xmlns:p14="http://schemas.microsoft.com/office/powerpoint/2010/main" val="11645475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latin typeface="HGSｺﾞｼｯｸM" pitchFamily="50" charset="-128"/>
                <a:ea typeface="HGSｺﾞｼｯｸM" pitchFamily="50" charset="-128"/>
              </a:rPr>
              <a:t>調査の回答率</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597556"/>
            <a:ext cx="8352928"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400" dirty="0">
              <a:solidFill>
                <a:schemeClr val="tx1"/>
              </a:solidFill>
              <a:latin typeface="HGSｺﾞｼｯｸM" pitchFamily="50" charset="-128"/>
              <a:ea typeface="HGSｺﾞｼｯｸM"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2236672055"/>
              </p:ext>
            </p:extLst>
          </p:nvPr>
        </p:nvGraphicFramePr>
        <p:xfrm>
          <a:off x="411000" y="1748674"/>
          <a:ext cx="8360100" cy="3769568"/>
        </p:xfrm>
        <a:graphic>
          <a:graphicData uri="http://schemas.openxmlformats.org/drawingml/2006/table">
            <a:tbl>
              <a:tblPr firstRow="1" bandRow="1">
                <a:tableStyleId>{5C22544A-7EE6-4342-B048-85BDC9FD1C3A}</a:tableStyleId>
              </a:tblPr>
              <a:tblGrid>
                <a:gridCol w="1672020">
                  <a:extLst>
                    <a:ext uri="{9D8B030D-6E8A-4147-A177-3AD203B41FA5}">
                      <a16:colId xmlns:a16="http://schemas.microsoft.com/office/drawing/2014/main" val="20000"/>
                    </a:ext>
                  </a:extLst>
                </a:gridCol>
                <a:gridCol w="1672020">
                  <a:extLst>
                    <a:ext uri="{9D8B030D-6E8A-4147-A177-3AD203B41FA5}">
                      <a16:colId xmlns:a16="http://schemas.microsoft.com/office/drawing/2014/main" val="20001"/>
                    </a:ext>
                  </a:extLst>
                </a:gridCol>
                <a:gridCol w="1672020">
                  <a:extLst>
                    <a:ext uri="{9D8B030D-6E8A-4147-A177-3AD203B41FA5}">
                      <a16:colId xmlns:a16="http://schemas.microsoft.com/office/drawing/2014/main" val="20002"/>
                    </a:ext>
                  </a:extLst>
                </a:gridCol>
                <a:gridCol w="1672020">
                  <a:extLst>
                    <a:ext uri="{9D8B030D-6E8A-4147-A177-3AD203B41FA5}">
                      <a16:colId xmlns:a16="http://schemas.microsoft.com/office/drawing/2014/main" val="20003"/>
                    </a:ext>
                  </a:extLst>
                </a:gridCol>
                <a:gridCol w="1672020">
                  <a:extLst>
                    <a:ext uri="{9D8B030D-6E8A-4147-A177-3AD203B41FA5}">
                      <a16:colId xmlns:a16="http://schemas.microsoft.com/office/drawing/2014/main" val="20004"/>
                    </a:ext>
                  </a:extLst>
                </a:gridCol>
              </a:tblGrid>
              <a:tr h="648072">
                <a:tc>
                  <a:txBody>
                    <a:bodyPr/>
                    <a:lstStyle/>
                    <a:p>
                      <a:pPr algn="ctr"/>
                      <a:r>
                        <a:rPr kumimoji="1" lang="ja-JP" altLang="en-US" sz="1600" dirty="0" smtClean="0"/>
                        <a:t>施設種別</a:t>
                      </a:r>
                      <a:endParaRPr kumimoji="1" lang="ja-JP" altLang="en-US" sz="1600" dirty="0"/>
                    </a:p>
                  </a:txBody>
                  <a:tcPr anchor="ctr"/>
                </a:tc>
                <a:tc>
                  <a:txBody>
                    <a:bodyPr/>
                    <a:lstStyle/>
                    <a:p>
                      <a:pPr algn="ctr"/>
                      <a:r>
                        <a:rPr kumimoji="1" lang="ja-JP" altLang="en-US" sz="1600" dirty="0" smtClean="0"/>
                        <a:t>対象施設数</a:t>
                      </a:r>
                      <a:endParaRPr kumimoji="1" lang="ja-JP" altLang="en-US" sz="1600" dirty="0"/>
                    </a:p>
                  </a:txBody>
                  <a:tcPr anchor="ctr"/>
                </a:tc>
                <a:tc>
                  <a:txBody>
                    <a:bodyPr/>
                    <a:lstStyle/>
                    <a:p>
                      <a:pPr algn="ctr"/>
                      <a:r>
                        <a:rPr kumimoji="1" lang="ja-JP" altLang="en-US" sz="1600" dirty="0" smtClean="0"/>
                        <a:t>回答施設数</a:t>
                      </a:r>
                      <a:endParaRPr kumimoji="1" lang="ja-JP" altLang="en-US" sz="1600" dirty="0"/>
                    </a:p>
                  </a:txBody>
                  <a:tcPr anchor="ctr"/>
                </a:tc>
                <a:tc>
                  <a:txBody>
                    <a:bodyPr/>
                    <a:lstStyle/>
                    <a:p>
                      <a:pPr algn="ctr"/>
                      <a:r>
                        <a:rPr kumimoji="1" lang="ja-JP" altLang="en-US" sz="1600" dirty="0" smtClean="0"/>
                        <a:t>未回答施設数</a:t>
                      </a:r>
                      <a:endParaRPr kumimoji="1" lang="ja-JP" altLang="en-US" sz="1600" dirty="0"/>
                    </a:p>
                  </a:txBody>
                  <a:tcPr anchor="ctr"/>
                </a:tc>
                <a:tc>
                  <a:txBody>
                    <a:bodyPr/>
                    <a:lstStyle/>
                    <a:p>
                      <a:pPr algn="ctr"/>
                      <a:r>
                        <a:rPr kumimoji="1" lang="ja-JP" altLang="en-US" sz="1600" dirty="0" smtClean="0"/>
                        <a:t>回答率</a:t>
                      </a:r>
                      <a:endParaRPr kumimoji="1" lang="ja-JP" altLang="en-US" sz="1600" dirty="0"/>
                    </a:p>
                  </a:txBody>
                  <a:tcPr anchor="ctr"/>
                </a:tc>
                <a:extLst>
                  <a:ext uri="{0D108BD9-81ED-4DB2-BD59-A6C34878D82A}">
                    <a16:rowId xmlns:a16="http://schemas.microsoft.com/office/drawing/2014/main" val="10000"/>
                  </a:ext>
                </a:extLst>
              </a:tr>
              <a:tr h="576064">
                <a:tc>
                  <a:txBody>
                    <a:bodyPr/>
                    <a:lstStyle/>
                    <a:p>
                      <a:pPr algn="ctr"/>
                      <a:r>
                        <a:rPr kumimoji="1" lang="ja-JP" altLang="en-US" sz="1600" dirty="0" smtClean="0"/>
                        <a:t>病　院</a:t>
                      </a:r>
                      <a:endParaRPr kumimoji="1" lang="ja-JP" altLang="en-US" sz="1600" dirty="0"/>
                    </a:p>
                  </a:txBody>
                  <a:tcPr anchor="ctr"/>
                </a:tc>
                <a:tc>
                  <a:txBody>
                    <a:bodyPr/>
                    <a:lstStyle/>
                    <a:p>
                      <a:pPr algn="ctr"/>
                      <a:r>
                        <a:rPr kumimoji="1" lang="ja-JP" altLang="en-US" sz="1600" dirty="0" smtClean="0"/>
                        <a:t>２１３</a:t>
                      </a:r>
                      <a:endParaRPr kumimoji="1" lang="en-US" altLang="ja-JP" sz="1600" dirty="0" smtClean="0"/>
                    </a:p>
                  </a:txBody>
                  <a:tcPr anchor="ctr"/>
                </a:tc>
                <a:tc>
                  <a:txBody>
                    <a:bodyPr/>
                    <a:lstStyle/>
                    <a:p>
                      <a:pPr algn="ctr"/>
                      <a:r>
                        <a:rPr kumimoji="1" lang="ja-JP" altLang="en-US" sz="1600" dirty="0" smtClean="0"/>
                        <a:t>１２３</a:t>
                      </a:r>
                      <a:endParaRPr kumimoji="1" lang="ja-JP" altLang="en-US" sz="1600" dirty="0"/>
                    </a:p>
                  </a:txBody>
                  <a:tcPr anchor="ctr"/>
                </a:tc>
                <a:tc>
                  <a:txBody>
                    <a:bodyPr/>
                    <a:lstStyle/>
                    <a:p>
                      <a:pPr algn="ctr"/>
                      <a:r>
                        <a:rPr kumimoji="1" lang="ja-JP" altLang="en-US" sz="1600" dirty="0" smtClean="0"/>
                        <a:t>９０</a:t>
                      </a:r>
                      <a:endParaRPr kumimoji="1" lang="ja-JP" altLang="en-US" sz="1600" dirty="0"/>
                    </a:p>
                  </a:txBody>
                  <a:tcPr anchor="ctr"/>
                </a:tc>
                <a:tc>
                  <a:txBody>
                    <a:bodyPr/>
                    <a:lstStyle/>
                    <a:p>
                      <a:pPr algn="ctr"/>
                      <a:r>
                        <a:rPr kumimoji="1" lang="ja-JP" altLang="en-US" sz="1600" dirty="0" smtClean="0"/>
                        <a:t>５８％</a:t>
                      </a:r>
                      <a:endParaRPr kumimoji="1" lang="ja-JP" altLang="en-US" sz="1600" dirty="0"/>
                    </a:p>
                  </a:txBody>
                  <a:tcPr anchor="ctr"/>
                </a:tc>
                <a:extLst>
                  <a:ext uri="{0D108BD9-81ED-4DB2-BD59-A6C34878D82A}">
                    <a16:rowId xmlns:a16="http://schemas.microsoft.com/office/drawing/2014/main" val="10001"/>
                  </a:ext>
                </a:extLst>
              </a:tr>
              <a:tr h="648072">
                <a:tc>
                  <a:txBody>
                    <a:bodyPr/>
                    <a:lstStyle/>
                    <a:p>
                      <a:pPr algn="ctr"/>
                      <a:r>
                        <a:rPr kumimoji="1" lang="ja-JP" altLang="en-US" sz="1600" dirty="0" smtClean="0"/>
                        <a:t>診療所（有床）</a:t>
                      </a:r>
                      <a:endParaRPr kumimoji="1" lang="ja-JP" altLang="en-US" sz="1600" dirty="0"/>
                    </a:p>
                  </a:txBody>
                  <a:tcPr anchor="ctr"/>
                </a:tc>
                <a:tc>
                  <a:txBody>
                    <a:bodyPr/>
                    <a:lstStyle/>
                    <a:p>
                      <a:pPr algn="ctr"/>
                      <a:r>
                        <a:rPr kumimoji="1" lang="ja-JP" altLang="en-US" sz="1600" dirty="0" smtClean="0"/>
                        <a:t>３１８</a:t>
                      </a:r>
                      <a:endParaRPr kumimoji="1" lang="ja-JP" altLang="en-US" sz="1600" dirty="0"/>
                    </a:p>
                  </a:txBody>
                  <a:tcPr anchor="ctr"/>
                </a:tc>
                <a:tc>
                  <a:txBody>
                    <a:bodyPr/>
                    <a:lstStyle/>
                    <a:p>
                      <a:pPr algn="ctr"/>
                      <a:r>
                        <a:rPr kumimoji="1" lang="ja-JP" altLang="en-US" sz="1600" dirty="0" smtClean="0"/>
                        <a:t>１４８</a:t>
                      </a:r>
                      <a:endParaRPr kumimoji="1" lang="ja-JP" altLang="en-US" sz="1600" dirty="0"/>
                    </a:p>
                  </a:txBody>
                  <a:tcPr anchor="ctr"/>
                </a:tc>
                <a:tc>
                  <a:txBody>
                    <a:bodyPr/>
                    <a:lstStyle/>
                    <a:p>
                      <a:pPr algn="ctr"/>
                      <a:r>
                        <a:rPr kumimoji="1" lang="ja-JP" altLang="en-US" sz="1600" dirty="0" smtClean="0"/>
                        <a:t>１７０</a:t>
                      </a:r>
                      <a:endParaRPr kumimoji="1" lang="ja-JP" altLang="en-US" sz="1600" dirty="0"/>
                    </a:p>
                  </a:txBody>
                  <a:tcPr anchor="ctr"/>
                </a:tc>
                <a:tc>
                  <a:txBody>
                    <a:bodyPr/>
                    <a:lstStyle/>
                    <a:p>
                      <a:pPr algn="ctr"/>
                      <a:r>
                        <a:rPr kumimoji="1" lang="ja-JP" altLang="en-US" sz="1600" dirty="0" smtClean="0"/>
                        <a:t>４７％</a:t>
                      </a:r>
                      <a:endParaRPr kumimoji="1" lang="ja-JP" altLang="en-US" sz="1600" dirty="0"/>
                    </a:p>
                  </a:txBody>
                  <a:tcPr anchor="ctr"/>
                </a:tc>
                <a:extLst>
                  <a:ext uri="{0D108BD9-81ED-4DB2-BD59-A6C34878D82A}">
                    <a16:rowId xmlns:a16="http://schemas.microsoft.com/office/drawing/2014/main" val="10002"/>
                  </a:ext>
                </a:extLst>
              </a:tr>
              <a:tr h="648072">
                <a:tc>
                  <a:txBody>
                    <a:bodyPr/>
                    <a:lstStyle/>
                    <a:p>
                      <a:pPr algn="ctr"/>
                      <a:r>
                        <a:rPr kumimoji="1" lang="ja-JP" altLang="en-US" sz="1600" dirty="0" smtClean="0"/>
                        <a:t>診療所（無床）</a:t>
                      </a:r>
                      <a:endParaRPr kumimoji="1" lang="ja-JP" altLang="en-US" sz="1600" dirty="0"/>
                    </a:p>
                  </a:txBody>
                  <a:tcPr anchor="ctr"/>
                </a:tc>
                <a:tc>
                  <a:txBody>
                    <a:bodyPr/>
                    <a:lstStyle/>
                    <a:p>
                      <a:pPr algn="ctr"/>
                      <a:r>
                        <a:rPr kumimoji="1" lang="ja-JP" altLang="en-US" sz="1600" dirty="0" smtClean="0"/>
                        <a:t>１，１４７</a:t>
                      </a:r>
                      <a:endParaRPr kumimoji="1" lang="ja-JP" altLang="en-US" sz="1600" dirty="0"/>
                    </a:p>
                  </a:txBody>
                  <a:tcPr anchor="ctr"/>
                </a:tc>
                <a:tc>
                  <a:txBody>
                    <a:bodyPr/>
                    <a:lstStyle/>
                    <a:p>
                      <a:pPr algn="ctr"/>
                      <a:r>
                        <a:rPr kumimoji="1" lang="ja-JP" altLang="en-US" sz="1600" dirty="0" smtClean="0"/>
                        <a:t>５７１</a:t>
                      </a:r>
                      <a:endParaRPr kumimoji="1" lang="ja-JP" altLang="en-US" sz="1600" dirty="0"/>
                    </a:p>
                  </a:txBody>
                  <a:tcPr anchor="ctr"/>
                </a:tc>
                <a:tc>
                  <a:txBody>
                    <a:bodyPr/>
                    <a:lstStyle/>
                    <a:p>
                      <a:pPr algn="ctr"/>
                      <a:r>
                        <a:rPr kumimoji="1" lang="ja-JP" altLang="en-US" sz="1600" dirty="0" smtClean="0"/>
                        <a:t>５７６</a:t>
                      </a:r>
                      <a:endParaRPr kumimoji="1" lang="ja-JP" altLang="en-US" sz="1600" dirty="0"/>
                    </a:p>
                  </a:txBody>
                  <a:tcPr anchor="ctr"/>
                </a:tc>
                <a:tc>
                  <a:txBody>
                    <a:bodyPr/>
                    <a:lstStyle/>
                    <a:p>
                      <a:pPr algn="ctr"/>
                      <a:r>
                        <a:rPr kumimoji="1" lang="ja-JP" altLang="en-US" sz="1600" dirty="0" smtClean="0"/>
                        <a:t>５０％</a:t>
                      </a:r>
                      <a:endParaRPr kumimoji="1" lang="ja-JP" altLang="en-US" sz="1600" dirty="0"/>
                    </a:p>
                  </a:txBody>
                  <a:tcPr anchor="ctr"/>
                </a:tc>
                <a:extLst>
                  <a:ext uri="{0D108BD9-81ED-4DB2-BD59-A6C34878D82A}">
                    <a16:rowId xmlns:a16="http://schemas.microsoft.com/office/drawing/2014/main" val="10003"/>
                  </a:ext>
                </a:extLst>
              </a:tr>
              <a:tr h="576064">
                <a:tc>
                  <a:txBody>
                    <a:bodyPr/>
                    <a:lstStyle/>
                    <a:p>
                      <a:pPr algn="ctr"/>
                      <a:r>
                        <a:rPr kumimoji="1" lang="ja-JP" altLang="en-US" sz="1600" dirty="0" smtClean="0"/>
                        <a:t>歯科診療所</a:t>
                      </a:r>
                      <a:endParaRPr kumimoji="1" lang="ja-JP" altLang="en-US" sz="1600" dirty="0"/>
                    </a:p>
                  </a:txBody>
                  <a:tcPr anchor="ctr"/>
                </a:tc>
                <a:tc>
                  <a:txBody>
                    <a:bodyPr/>
                    <a:lstStyle/>
                    <a:p>
                      <a:pPr algn="ctr"/>
                      <a:r>
                        <a:rPr kumimoji="1" lang="ja-JP" altLang="en-US" sz="1600" dirty="0" smtClean="0"/>
                        <a:t>８４７</a:t>
                      </a:r>
                      <a:endParaRPr kumimoji="1" lang="ja-JP" altLang="en-US" sz="1600" dirty="0"/>
                    </a:p>
                  </a:txBody>
                  <a:tcPr anchor="ctr"/>
                </a:tc>
                <a:tc>
                  <a:txBody>
                    <a:bodyPr/>
                    <a:lstStyle/>
                    <a:p>
                      <a:pPr algn="ctr"/>
                      <a:r>
                        <a:rPr kumimoji="1" lang="ja-JP" altLang="en-US" sz="1600" dirty="0" smtClean="0"/>
                        <a:t>４８４</a:t>
                      </a:r>
                      <a:endParaRPr kumimoji="1" lang="ja-JP" altLang="en-US" sz="1600" dirty="0"/>
                    </a:p>
                  </a:txBody>
                  <a:tcPr anchor="ctr"/>
                </a:tc>
                <a:tc>
                  <a:txBody>
                    <a:bodyPr/>
                    <a:lstStyle/>
                    <a:p>
                      <a:pPr algn="ctr"/>
                      <a:r>
                        <a:rPr kumimoji="1" lang="ja-JP" altLang="en-US" sz="1600" dirty="0" smtClean="0"/>
                        <a:t>３６３</a:t>
                      </a:r>
                      <a:endParaRPr kumimoji="1" lang="ja-JP" altLang="en-US" sz="1600" dirty="0"/>
                    </a:p>
                  </a:txBody>
                  <a:tcPr anchor="ctr"/>
                </a:tc>
                <a:tc>
                  <a:txBody>
                    <a:bodyPr/>
                    <a:lstStyle/>
                    <a:p>
                      <a:pPr algn="ctr"/>
                      <a:r>
                        <a:rPr kumimoji="1" lang="ja-JP" altLang="en-US" sz="1600" dirty="0" smtClean="0"/>
                        <a:t>５７％</a:t>
                      </a:r>
                      <a:endParaRPr kumimoji="1" lang="ja-JP" altLang="en-US" sz="1600" dirty="0"/>
                    </a:p>
                  </a:txBody>
                  <a:tcPr anchor="ctr"/>
                </a:tc>
                <a:extLst>
                  <a:ext uri="{0D108BD9-81ED-4DB2-BD59-A6C34878D82A}">
                    <a16:rowId xmlns:a16="http://schemas.microsoft.com/office/drawing/2014/main" val="10004"/>
                  </a:ext>
                </a:extLst>
              </a:tr>
              <a:tr h="673224">
                <a:tc>
                  <a:txBody>
                    <a:bodyPr/>
                    <a:lstStyle/>
                    <a:p>
                      <a:pPr algn="ctr"/>
                      <a:r>
                        <a:rPr kumimoji="1" lang="ja-JP" altLang="en-US" sz="1600" b="1" dirty="0" smtClean="0">
                          <a:solidFill>
                            <a:schemeClr val="bg1"/>
                          </a:solidFill>
                        </a:rPr>
                        <a:t>合　計</a:t>
                      </a:r>
                      <a:endParaRPr kumimoji="1" lang="en-US" altLang="ja-JP" sz="1600" b="1" dirty="0" smtClean="0">
                        <a:solidFill>
                          <a:schemeClr val="bg1"/>
                        </a:solidFill>
                      </a:endParaRPr>
                    </a:p>
                  </a:txBody>
                  <a:tcPr anchor="ctr">
                    <a:solidFill>
                      <a:schemeClr val="accent1"/>
                    </a:solidFill>
                  </a:tcPr>
                </a:tc>
                <a:tc>
                  <a:txBody>
                    <a:bodyPr/>
                    <a:lstStyle/>
                    <a:p>
                      <a:pPr algn="ctr"/>
                      <a:r>
                        <a:rPr kumimoji="1" lang="ja-JP" altLang="en-US" sz="1600" b="1" dirty="0" smtClean="0">
                          <a:solidFill>
                            <a:schemeClr val="bg1"/>
                          </a:solidFill>
                        </a:rPr>
                        <a:t>２，５２５</a:t>
                      </a:r>
                      <a:endParaRPr kumimoji="1" lang="ja-JP" altLang="en-US" sz="1600" b="1" dirty="0">
                        <a:solidFill>
                          <a:schemeClr val="bg1"/>
                        </a:solidFill>
                      </a:endParaRPr>
                    </a:p>
                  </a:txBody>
                  <a:tcPr anchor="ctr">
                    <a:solidFill>
                      <a:schemeClr val="accent1"/>
                    </a:solidFill>
                  </a:tcPr>
                </a:tc>
                <a:tc>
                  <a:txBody>
                    <a:bodyPr/>
                    <a:lstStyle/>
                    <a:p>
                      <a:pPr algn="ctr"/>
                      <a:r>
                        <a:rPr kumimoji="1" lang="ja-JP" altLang="en-US" sz="1600" b="1" dirty="0" smtClean="0">
                          <a:solidFill>
                            <a:schemeClr val="bg1"/>
                          </a:solidFill>
                        </a:rPr>
                        <a:t>１，３２６</a:t>
                      </a:r>
                      <a:endParaRPr kumimoji="1" lang="ja-JP" altLang="en-US" sz="1600" b="1" dirty="0">
                        <a:solidFill>
                          <a:schemeClr val="bg1"/>
                        </a:solidFill>
                      </a:endParaRPr>
                    </a:p>
                  </a:txBody>
                  <a:tcPr anchor="ctr">
                    <a:solidFill>
                      <a:schemeClr val="accent1"/>
                    </a:solidFill>
                  </a:tcPr>
                </a:tc>
                <a:tc>
                  <a:txBody>
                    <a:bodyPr/>
                    <a:lstStyle/>
                    <a:p>
                      <a:pPr algn="ctr"/>
                      <a:r>
                        <a:rPr kumimoji="1" lang="ja-JP" altLang="en-US" sz="1600" b="1" dirty="0" smtClean="0">
                          <a:solidFill>
                            <a:schemeClr val="bg1"/>
                          </a:solidFill>
                        </a:rPr>
                        <a:t>１，１９９</a:t>
                      </a:r>
                      <a:endParaRPr kumimoji="1" lang="ja-JP" altLang="en-US" sz="1600" b="1" dirty="0">
                        <a:solidFill>
                          <a:schemeClr val="bg1"/>
                        </a:solidFill>
                      </a:endParaRPr>
                    </a:p>
                  </a:txBody>
                  <a:tcPr anchor="ctr">
                    <a:solidFill>
                      <a:schemeClr val="accent1"/>
                    </a:solidFill>
                  </a:tcPr>
                </a:tc>
                <a:tc>
                  <a:txBody>
                    <a:bodyPr/>
                    <a:lstStyle/>
                    <a:p>
                      <a:pPr algn="ctr"/>
                      <a:r>
                        <a:rPr kumimoji="1" lang="ja-JP" altLang="en-US" sz="2000" b="1" u="sng" dirty="0" smtClean="0">
                          <a:solidFill>
                            <a:schemeClr val="bg1"/>
                          </a:solidFill>
                        </a:rPr>
                        <a:t>５３％</a:t>
                      </a:r>
                      <a:endParaRPr kumimoji="1" lang="ja-JP" altLang="en-US" sz="2000" b="1" u="sng" dirty="0">
                        <a:solidFill>
                          <a:schemeClr val="bg1"/>
                        </a:solidFill>
                      </a:endParaRPr>
                    </a:p>
                  </a:txBody>
                  <a:tcPr anchor="ctr">
                    <a:solidFill>
                      <a:schemeClr val="accent1"/>
                    </a:solidFill>
                  </a:tcPr>
                </a:tc>
                <a:extLst>
                  <a:ext uri="{0D108BD9-81ED-4DB2-BD59-A6C34878D82A}">
                    <a16:rowId xmlns:a16="http://schemas.microsoft.com/office/drawing/2014/main" val="10005"/>
                  </a:ext>
                </a:extLst>
              </a:tr>
            </a:tbl>
          </a:graphicData>
        </a:graphic>
      </p:graphicFrame>
      <p:sp>
        <p:nvSpPr>
          <p:cNvPr id="9" name="スライド番号プレースホルダー 8"/>
          <p:cNvSpPr>
            <a:spLocks noGrp="1"/>
          </p:cNvSpPr>
          <p:nvPr>
            <p:ph type="sldNum" sz="quarter" idx="12"/>
          </p:nvPr>
        </p:nvSpPr>
        <p:spPr/>
        <p:txBody>
          <a:bodyPr/>
          <a:lstStyle/>
          <a:p>
            <a:fld id="{776D2B0C-8D8F-47A8-8CC4-A04950300C07}" type="slidenum">
              <a:rPr kumimoji="1" lang="ja-JP" altLang="en-US" smtClean="0"/>
              <a:t>2</a:t>
            </a:fld>
            <a:endParaRPr kumimoji="1" lang="ja-JP" altLang="en-US"/>
          </a:p>
        </p:txBody>
      </p:sp>
    </p:spTree>
    <p:extLst>
      <p:ext uri="{BB962C8B-B14F-4D97-AF65-F5344CB8AC3E}">
        <p14:creationId xmlns:p14="http://schemas.microsoft.com/office/powerpoint/2010/main" val="3651451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2636912"/>
            <a:ext cx="8640960" cy="1470025"/>
          </a:xfrm>
        </p:spPr>
        <p:txBody>
          <a:bodyPr>
            <a:noAutofit/>
          </a:bodyPr>
          <a:lstStyle/>
          <a:p>
            <a:r>
              <a:rPr lang="ja-JP" altLang="en-US" sz="4000" b="1" dirty="0" smtClean="0"/>
              <a:t>一．　医　師</a:t>
            </a:r>
            <a:endParaRPr kumimoji="1" lang="ja-JP" altLang="en-US" sz="4000" b="1" dirty="0"/>
          </a:p>
        </p:txBody>
      </p:sp>
      <p:sp>
        <p:nvSpPr>
          <p:cNvPr id="6" name="スライド番号プレースホルダー 5"/>
          <p:cNvSpPr>
            <a:spLocks noGrp="1"/>
          </p:cNvSpPr>
          <p:nvPr>
            <p:ph type="sldNum" sz="quarter" idx="12"/>
          </p:nvPr>
        </p:nvSpPr>
        <p:spPr/>
        <p:txBody>
          <a:bodyPr/>
          <a:lstStyle/>
          <a:p>
            <a:fld id="{776D2B0C-8D8F-47A8-8CC4-A04950300C07}" type="slidenum">
              <a:rPr kumimoji="1" lang="ja-JP" altLang="en-US" smtClean="0"/>
              <a:t>3</a:t>
            </a:fld>
            <a:endParaRPr kumimoji="1" lang="ja-JP" altLang="en-US"/>
          </a:p>
        </p:txBody>
      </p:sp>
    </p:spTree>
    <p:extLst>
      <p:ext uri="{BB962C8B-B14F-4D97-AF65-F5344CB8AC3E}">
        <p14:creationId xmlns:p14="http://schemas.microsoft.com/office/powerpoint/2010/main" val="29131832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SｺﾞｼｯｸM" pitchFamily="50" charset="-128"/>
                <a:ea typeface="HGSｺﾞｼｯｸM" pitchFamily="50" charset="-128"/>
              </a:rPr>
              <a:t>１</a:t>
            </a:r>
            <a:r>
              <a:rPr lang="ja-JP" altLang="en-US" sz="2400" b="1" dirty="0" smtClean="0">
                <a:solidFill>
                  <a:schemeClr val="tx1"/>
                </a:solidFill>
                <a:latin typeface="HGSｺﾞｼｯｸM" pitchFamily="50" charset="-128"/>
                <a:ea typeface="HGSｺﾞｼｯｸM" pitchFamily="50" charset="-128"/>
              </a:rPr>
              <a:t>．現在の医師数</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597556"/>
            <a:ext cx="8352928"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400" dirty="0">
              <a:solidFill>
                <a:schemeClr val="tx1"/>
              </a:solidFill>
              <a:latin typeface="HGSｺﾞｼｯｸM" pitchFamily="50" charset="-128"/>
              <a:ea typeface="HGSｺﾞｼｯｸM" pitchFamily="50" charset="-128"/>
            </a:endParaRPr>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7268" y="1988840"/>
            <a:ext cx="3267528" cy="2224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3"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1958135"/>
            <a:ext cx="3240360" cy="22367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4"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4436" y="4343406"/>
            <a:ext cx="3240360" cy="2325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5"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32040" y="4343406"/>
            <a:ext cx="3267528" cy="2325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角丸四角形 2"/>
          <p:cNvSpPr/>
          <p:nvPr/>
        </p:nvSpPr>
        <p:spPr>
          <a:xfrm>
            <a:off x="281501" y="707684"/>
            <a:ext cx="8610979" cy="1109621"/>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smtClean="0">
                <a:solidFill>
                  <a:schemeClr val="tx1"/>
                </a:solidFill>
                <a:latin typeface="HGSｺﾞｼｯｸM" pitchFamily="50" charset="-128"/>
                <a:ea typeface="HGSｺﾞｼｯｸM" pitchFamily="50" charset="-128"/>
              </a:rPr>
              <a:t>○　県</a:t>
            </a:r>
            <a:r>
              <a:rPr lang="ja-JP" altLang="en-US" sz="1600" dirty="0">
                <a:solidFill>
                  <a:schemeClr val="tx1"/>
                </a:solidFill>
                <a:latin typeface="HGSｺﾞｼｯｸM" pitchFamily="50" charset="-128"/>
                <a:ea typeface="HGSｺﾞｼｯｸM" pitchFamily="50" charset="-128"/>
              </a:rPr>
              <a:t>全体における常勤医師数の割合</a:t>
            </a:r>
            <a:r>
              <a:rPr lang="ja-JP" altLang="en-US" sz="1600" dirty="0" smtClean="0">
                <a:solidFill>
                  <a:schemeClr val="tx1"/>
                </a:solidFill>
                <a:latin typeface="HGSｺﾞｼｯｸM" pitchFamily="50" charset="-128"/>
                <a:ea typeface="HGSｺﾞｼｯｸM" pitchFamily="50" charset="-128"/>
              </a:rPr>
              <a:t>は約</a:t>
            </a:r>
            <a:r>
              <a:rPr lang="en-US" altLang="ja-JP" sz="1600" dirty="0" smtClean="0">
                <a:solidFill>
                  <a:schemeClr val="tx1"/>
                </a:solidFill>
                <a:latin typeface="HGSｺﾞｼｯｸM" pitchFamily="50" charset="-128"/>
                <a:ea typeface="HGSｺﾞｼｯｸM" pitchFamily="50" charset="-128"/>
              </a:rPr>
              <a:t>80</a:t>
            </a:r>
            <a:r>
              <a:rPr lang="ja-JP" altLang="en-US" sz="1600" dirty="0" smtClean="0">
                <a:solidFill>
                  <a:schemeClr val="tx1"/>
                </a:solidFill>
                <a:latin typeface="HGSｺﾞｼｯｸM" pitchFamily="50" charset="-128"/>
                <a:ea typeface="HGSｺﾞｼｯｸM" pitchFamily="50" charset="-128"/>
              </a:rPr>
              <a:t>％</a:t>
            </a:r>
            <a:r>
              <a:rPr lang="ja-JP" altLang="en-US" sz="1600" dirty="0">
                <a:solidFill>
                  <a:schemeClr val="tx1"/>
                </a:solidFill>
                <a:latin typeface="HGSｺﾞｼｯｸM" pitchFamily="50" charset="-128"/>
                <a:ea typeface="HGSｺﾞｼｯｸM" pitchFamily="50" charset="-128"/>
              </a:rPr>
              <a:t>で、非常勤医師数（常勤換算後）の割合は約</a:t>
            </a:r>
            <a:r>
              <a:rPr lang="en-US" altLang="ja-JP" sz="1600" dirty="0">
                <a:solidFill>
                  <a:schemeClr val="tx1"/>
                </a:solidFill>
                <a:latin typeface="HGSｺﾞｼｯｸM" pitchFamily="50" charset="-128"/>
                <a:ea typeface="HGSｺﾞｼｯｸM" pitchFamily="50" charset="-128"/>
              </a:rPr>
              <a:t>20</a:t>
            </a:r>
            <a:r>
              <a:rPr lang="ja-JP" altLang="en-US" sz="1600" dirty="0" smtClean="0">
                <a:solidFill>
                  <a:schemeClr val="tx1"/>
                </a:solidFill>
                <a:latin typeface="HGSｺﾞｼｯｸM" pitchFamily="50" charset="-128"/>
                <a:ea typeface="HGSｺﾞｼｯｸM" pitchFamily="50" charset="-128"/>
              </a:rPr>
              <a:t>％である。</a:t>
            </a:r>
            <a:endParaRPr lang="en-US" altLang="ja-JP" sz="1600" dirty="0" smtClean="0">
              <a:solidFill>
                <a:schemeClr val="tx1"/>
              </a:solidFill>
              <a:latin typeface="HGSｺﾞｼｯｸM" pitchFamily="50" charset="-128"/>
              <a:ea typeface="HGSｺﾞｼｯｸM" pitchFamily="50" charset="-128"/>
            </a:endParaRPr>
          </a:p>
          <a:p>
            <a:pPr marL="179388" indent="-179388"/>
            <a:r>
              <a:rPr lang="ja-JP" altLang="en-US" sz="1600" dirty="0" smtClean="0">
                <a:solidFill>
                  <a:schemeClr val="tx1"/>
                </a:solidFill>
                <a:latin typeface="HGSｺﾞｼｯｸM" pitchFamily="50" charset="-128"/>
                <a:ea typeface="HGSｺﾞｼｯｸM" pitchFamily="50" charset="-128"/>
              </a:rPr>
              <a:t>○　熊本市・市外別にみると、常勤・非常勤ともに、男性医師の割合は熊本市外が高く、女性医師の割合は熊本市が高い。</a:t>
            </a:r>
            <a:endParaRPr lang="en-US" altLang="ja-JP" sz="1600" dirty="0" smtClean="0">
              <a:solidFill>
                <a:schemeClr val="tx1"/>
              </a:solidFill>
              <a:latin typeface="HGSｺﾞｼｯｸM" pitchFamily="50" charset="-128"/>
              <a:ea typeface="HGSｺﾞｼｯｸM" pitchFamily="50" charset="-128"/>
            </a:endParaRPr>
          </a:p>
        </p:txBody>
      </p:sp>
      <p:sp>
        <p:nvSpPr>
          <p:cNvPr id="9" name="スライド番号プレースホルダー 8"/>
          <p:cNvSpPr>
            <a:spLocks noGrp="1"/>
          </p:cNvSpPr>
          <p:nvPr>
            <p:ph type="sldNum" sz="quarter" idx="12"/>
          </p:nvPr>
        </p:nvSpPr>
        <p:spPr/>
        <p:txBody>
          <a:bodyPr/>
          <a:lstStyle/>
          <a:p>
            <a:fld id="{776D2B0C-8D8F-47A8-8CC4-A04950300C07}" type="slidenum">
              <a:rPr kumimoji="1" lang="ja-JP" altLang="en-US" smtClean="0"/>
              <a:t>4</a:t>
            </a:fld>
            <a:endParaRPr kumimoji="1" lang="ja-JP" altLang="en-US"/>
          </a:p>
        </p:txBody>
      </p:sp>
    </p:spTree>
    <p:extLst>
      <p:ext uri="{BB962C8B-B14F-4D97-AF65-F5344CB8AC3E}">
        <p14:creationId xmlns:p14="http://schemas.microsoft.com/office/powerpoint/2010/main" val="1941933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SｺﾞｼｯｸM" pitchFamily="50" charset="-128"/>
                <a:ea typeface="HGSｺﾞｼｯｸM" pitchFamily="50" charset="-128"/>
              </a:rPr>
              <a:t>２</a:t>
            </a:r>
            <a:r>
              <a:rPr lang="ja-JP" altLang="en-US" sz="2400" b="1" dirty="0" smtClean="0">
                <a:solidFill>
                  <a:schemeClr val="tx1"/>
                </a:solidFill>
                <a:latin typeface="HGSｺﾞｼｯｸM" pitchFamily="50" charset="-128"/>
                <a:ea typeface="HGSｺﾞｼｯｸM" pitchFamily="50" charset="-128"/>
              </a:rPr>
              <a:t>．求人医師数</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597556"/>
            <a:ext cx="8352928"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400" dirty="0">
              <a:solidFill>
                <a:schemeClr val="tx1"/>
              </a:solidFill>
              <a:latin typeface="HGSｺﾞｼｯｸM" pitchFamily="50" charset="-128"/>
              <a:ea typeface="HGSｺﾞｼｯｸM" pitchFamily="50" charset="-128"/>
            </a:endParaRPr>
          </a:p>
        </p:txBody>
      </p:sp>
      <p:sp>
        <p:nvSpPr>
          <p:cNvPr id="3" name="角丸四角形 2"/>
          <p:cNvSpPr/>
          <p:nvPr/>
        </p:nvSpPr>
        <p:spPr>
          <a:xfrm>
            <a:off x="281501" y="701151"/>
            <a:ext cx="8610979" cy="1066570"/>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smtClean="0">
                <a:solidFill>
                  <a:schemeClr val="tx1"/>
                </a:solidFill>
                <a:latin typeface="HGSｺﾞｼｯｸM" pitchFamily="50" charset="-128"/>
                <a:ea typeface="HGSｺﾞｼｯｸM" pitchFamily="50" charset="-128"/>
              </a:rPr>
              <a:t>○　熊本市と熊本市外に共通して「内科」が最も求人数が多く、特に「内科」「精神科」「整形外科」は、熊本市より熊本市外の方が求人数</a:t>
            </a:r>
            <a:r>
              <a:rPr lang="ja-JP" altLang="en-US" sz="1600" dirty="0">
                <a:solidFill>
                  <a:schemeClr val="tx1"/>
                </a:solidFill>
                <a:latin typeface="HGSｺﾞｼｯｸM" pitchFamily="50" charset="-128"/>
                <a:ea typeface="HGSｺﾞｼｯｸM" pitchFamily="50" charset="-128"/>
              </a:rPr>
              <a:t>が</a:t>
            </a:r>
            <a:r>
              <a:rPr lang="ja-JP" altLang="en-US" sz="1600" dirty="0" smtClean="0">
                <a:solidFill>
                  <a:schemeClr val="tx1"/>
                </a:solidFill>
                <a:latin typeface="HGSｺﾞｼｯｸM" pitchFamily="50" charset="-128"/>
                <a:ea typeface="HGSｺﾞｼｯｸM" pitchFamily="50" charset="-128"/>
              </a:rPr>
              <a:t>多い。</a:t>
            </a:r>
            <a:endParaRPr lang="en-US" altLang="ja-JP" sz="1600" dirty="0" smtClean="0">
              <a:solidFill>
                <a:schemeClr val="tx1"/>
              </a:solidFill>
              <a:latin typeface="HGSｺﾞｼｯｸM" pitchFamily="50" charset="-128"/>
              <a:ea typeface="HGSｺﾞｼｯｸM" pitchFamily="50" charset="-128"/>
            </a:endParaRPr>
          </a:p>
          <a:p>
            <a:pPr marL="179388" indent="-179388"/>
            <a:r>
              <a:rPr lang="ja-JP" altLang="en-US" sz="1600" dirty="0" smtClean="0">
                <a:solidFill>
                  <a:schemeClr val="tx1"/>
                </a:solidFill>
                <a:latin typeface="HGSｺﾞｼｯｸM" pitchFamily="50" charset="-128"/>
                <a:ea typeface="HGSｺﾞｼｯｸM" pitchFamily="50" charset="-128"/>
              </a:rPr>
              <a:t>○　県全体における求人医師数（</a:t>
            </a:r>
            <a:r>
              <a:rPr lang="en-US" altLang="ja-JP" sz="1600" dirty="0" smtClean="0">
                <a:solidFill>
                  <a:schemeClr val="tx1"/>
                </a:solidFill>
                <a:latin typeface="HGSｺﾞｼｯｸM" pitchFamily="50" charset="-128"/>
                <a:ea typeface="HGSｺﾞｼｯｸM" pitchFamily="50" charset="-128"/>
              </a:rPr>
              <a:t>275</a:t>
            </a:r>
            <a:r>
              <a:rPr lang="ja-JP" altLang="en-US" sz="1600" dirty="0" smtClean="0">
                <a:solidFill>
                  <a:schemeClr val="tx1"/>
                </a:solidFill>
                <a:latin typeface="HGSｺﾞｼｯｸM" pitchFamily="50" charset="-128"/>
                <a:ea typeface="HGSｺﾞｼｯｸM" pitchFamily="50" charset="-128"/>
              </a:rPr>
              <a:t>人）に占める割合は、熊本市が</a:t>
            </a:r>
            <a:r>
              <a:rPr lang="en-US" altLang="ja-JP" sz="1600" dirty="0" smtClean="0">
                <a:solidFill>
                  <a:schemeClr val="tx1"/>
                </a:solidFill>
                <a:latin typeface="HGSｺﾞｼｯｸM" pitchFamily="50" charset="-128"/>
                <a:ea typeface="HGSｺﾞｼｯｸM" pitchFamily="50" charset="-128"/>
              </a:rPr>
              <a:t>40</a:t>
            </a:r>
            <a:r>
              <a:rPr lang="ja-JP" altLang="en-US" sz="1600" dirty="0" smtClean="0">
                <a:solidFill>
                  <a:schemeClr val="tx1"/>
                </a:solidFill>
                <a:latin typeface="HGSｺﾞｼｯｸM" pitchFamily="50" charset="-128"/>
                <a:ea typeface="HGSｺﾞｼｯｸM" pitchFamily="50" charset="-128"/>
              </a:rPr>
              <a:t>％（</a:t>
            </a:r>
            <a:r>
              <a:rPr lang="en-US" altLang="ja-JP" sz="1600" dirty="0" smtClean="0">
                <a:solidFill>
                  <a:schemeClr val="tx1"/>
                </a:solidFill>
                <a:latin typeface="HGSｺﾞｼｯｸM" pitchFamily="50" charset="-128"/>
                <a:ea typeface="HGSｺﾞｼｯｸM" pitchFamily="50" charset="-128"/>
              </a:rPr>
              <a:t>110</a:t>
            </a:r>
            <a:r>
              <a:rPr lang="ja-JP" altLang="en-US" sz="1600" dirty="0" smtClean="0">
                <a:solidFill>
                  <a:schemeClr val="tx1"/>
                </a:solidFill>
                <a:latin typeface="HGSｺﾞｼｯｸM" pitchFamily="50" charset="-128"/>
                <a:ea typeface="HGSｺﾞｼｯｸM" pitchFamily="50" charset="-128"/>
              </a:rPr>
              <a:t>人）、熊本市外が</a:t>
            </a:r>
            <a:r>
              <a:rPr lang="en-US" altLang="ja-JP" sz="1600" dirty="0" smtClean="0">
                <a:solidFill>
                  <a:schemeClr val="tx1"/>
                </a:solidFill>
                <a:latin typeface="HGSｺﾞｼｯｸM" pitchFamily="50" charset="-128"/>
                <a:ea typeface="HGSｺﾞｼｯｸM" pitchFamily="50" charset="-128"/>
              </a:rPr>
              <a:t>60</a:t>
            </a:r>
            <a:r>
              <a:rPr lang="ja-JP" altLang="en-US" sz="1600" dirty="0" smtClean="0">
                <a:solidFill>
                  <a:schemeClr val="tx1"/>
                </a:solidFill>
                <a:latin typeface="HGSｺﾞｼｯｸM" pitchFamily="50" charset="-128"/>
                <a:ea typeface="HGSｺﾞｼｯｸM" pitchFamily="50" charset="-128"/>
              </a:rPr>
              <a:t>％（</a:t>
            </a:r>
            <a:r>
              <a:rPr lang="en-US" altLang="ja-JP" sz="1600" dirty="0" smtClean="0">
                <a:solidFill>
                  <a:schemeClr val="tx1"/>
                </a:solidFill>
                <a:latin typeface="HGSｺﾞｼｯｸM" pitchFamily="50" charset="-128"/>
                <a:ea typeface="HGSｺﾞｼｯｸM" pitchFamily="50" charset="-128"/>
              </a:rPr>
              <a:t>165</a:t>
            </a:r>
            <a:r>
              <a:rPr lang="ja-JP" altLang="en-US" sz="1600" dirty="0" smtClean="0">
                <a:solidFill>
                  <a:schemeClr val="tx1"/>
                </a:solidFill>
                <a:latin typeface="HGSｺﾞｼｯｸM" pitchFamily="50" charset="-128"/>
                <a:ea typeface="HGSｺﾞｼｯｸM" pitchFamily="50" charset="-128"/>
              </a:rPr>
              <a:t>人）となっている。</a:t>
            </a:r>
            <a:endParaRPr lang="en-US" altLang="ja-JP" sz="1600" dirty="0" smtClean="0">
              <a:solidFill>
                <a:schemeClr val="tx1"/>
              </a:solidFill>
              <a:latin typeface="HGSｺﾞｼｯｸM" pitchFamily="50" charset="-128"/>
              <a:ea typeface="HGSｺﾞｼｯｸM" pitchFamily="50" charset="-128"/>
            </a:endParaRPr>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0109" y="1968500"/>
            <a:ext cx="8679880" cy="47900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スライド番号プレースホルダー 8"/>
          <p:cNvSpPr>
            <a:spLocks noGrp="1"/>
          </p:cNvSpPr>
          <p:nvPr>
            <p:ph type="sldNum" sz="quarter" idx="12"/>
          </p:nvPr>
        </p:nvSpPr>
        <p:spPr/>
        <p:txBody>
          <a:bodyPr/>
          <a:lstStyle/>
          <a:p>
            <a:fld id="{776D2B0C-8D8F-47A8-8CC4-A04950300C07}" type="slidenum">
              <a:rPr kumimoji="1" lang="ja-JP" altLang="en-US" smtClean="0"/>
              <a:t>5</a:t>
            </a:fld>
            <a:endParaRPr kumimoji="1" lang="ja-JP" altLang="en-US" dirty="0"/>
          </a:p>
        </p:txBody>
      </p:sp>
    </p:spTree>
    <p:extLst>
      <p:ext uri="{BB962C8B-B14F-4D97-AF65-F5344CB8AC3E}">
        <p14:creationId xmlns:p14="http://schemas.microsoft.com/office/powerpoint/2010/main" val="1367862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SｺﾞｼｯｸM" pitchFamily="50" charset="-128"/>
                <a:ea typeface="HGSｺﾞｼｯｸM" pitchFamily="50" charset="-128"/>
              </a:rPr>
              <a:t>３</a:t>
            </a:r>
            <a:r>
              <a:rPr lang="ja-JP" altLang="en-US" sz="2400" b="1" dirty="0" smtClean="0">
                <a:solidFill>
                  <a:schemeClr val="tx1"/>
                </a:solidFill>
                <a:latin typeface="HGSｺﾞｼｯｸM" pitchFamily="50" charset="-128"/>
                <a:ea typeface="HGSｺﾞｼｯｸM" pitchFamily="50" charset="-128"/>
              </a:rPr>
              <a:t>．平成</a:t>
            </a:r>
            <a:r>
              <a:rPr lang="en-US" altLang="ja-JP" sz="2400" b="1" dirty="0" smtClean="0">
                <a:solidFill>
                  <a:schemeClr val="tx1"/>
                </a:solidFill>
                <a:latin typeface="HGSｺﾞｼｯｸM" pitchFamily="50" charset="-128"/>
                <a:ea typeface="HGSｺﾞｼｯｸM" pitchFamily="50" charset="-128"/>
              </a:rPr>
              <a:t>35</a:t>
            </a:r>
            <a:r>
              <a:rPr lang="ja-JP" altLang="en-US" sz="2400" b="1" dirty="0" smtClean="0">
                <a:solidFill>
                  <a:schemeClr val="tx1"/>
                </a:solidFill>
                <a:latin typeface="HGSｺﾞｼｯｸM" pitchFamily="50" charset="-128"/>
                <a:ea typeface="HGSｺﾞｼｯｸM" pitchFamily="50" charset="-128"/>
              </a:rPr>
              <a:t>年度における必要医師数の見込み</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597556"/>
            <a:ext cx="8352928"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400" dirty="0">
              <a:solidFill>
                <a:schemeClr val="tx1"/>
              </a:solidFill>
              <a:latin typeface="HGSｺﾞｼｯｸM" pitchFamily="50" charset="-128"/>
              <a:ea typeface="HGSｺﾞｼｯｸM" pitchFamily="50" charset="-128"/>
            </a:endParaRPr>
          </a:p>
        </p:txBody>
      </p:sp>
      <p:sp>
        <p:nvSpPr>
          <p:cNvPr id="3" name="角丸四角形 2"/>
          <p:cNvSpPr/>
          <p:nvPr/>
        </p:nvSpPr>
        <p:spPr>
          <a:xfrm>
            <a:off x="281501" y="701151"/>
            <a:ext cx="8610979" cy="1113135"/>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smtClean="0">
                <a:solidFill>
                  <a:schemeClr val="tx1"/>
                </a:solidFill>
                <a:latin typeface="HGSｺﾞｼｯｸM" pitchFamily="50" charset="-128"/>
                <a:ea typeface="HGSｺﾞｼｯｸM" pitchFamily="50" charset="-128"/>
              </a:rPr>
              <a:t>○　熊本市と熊本市外に共通して、「内科」が１位、「精神科」が２位、「整形外科」が３位の順位となっている。</a:t>
            </a:r>
            <a:endParaRPr lang="en-US" altLang="ja-JP" sz="1600" dirty="0" smtClean="0">
              <a:solidFill>
                <a:schemeClr val="tx1"/>
              </a:solidFill>
              <a:latin typeface="HGSｺﾞｼｯｸM" pitchFamily="50" charset="-128"/>
              <a:ea typeface="HGSｺﾞｼｯｸM" pitchFamily="50" charset="-128"/>
            </a:endParaRPr>
          </a:p>
          <a:p>
            <a:pPr marL="179388" indent="-179388"/>
            <a:r>
              <a:rPr lang="ja-JP" altLang="en-US" sz="1600" dirty="0" smtClean="0">
                <a:solidFill>
                  <a:schemeClr val="tx1"/>
                </a:solidFill>
                <a:latin typeface="HGSｺﾞｼｯｸM" pitchFamily="50" charset="-128"/>
                <a:ea typeface="HGSｺﾞｼｯｸM" pitchFamily="50" charset="-128"/>
              </a:rPr>
              <a:t>○　特に「総合診療科」は、熊本市（９人）より熊本市外（</a:t>
            </a:r>
            <a:r>
              <a:rPr lang="en-US" altLang="ja-JP" sz="1600" dirty="0" smtClean="0">
                <a:solidFill>
                  <a:schemeClr val="tx1"/>
                </a:solidFill>
                <a:latin typeface="HGSｺﾞｼｯｸM" pitchFamily="50" charset="-128"/>
                <a:ea typeface="HGSｺﾞｼｯｸM" pitchFamily="50" charset="-128"/>
              </a:rPr>
              <a:t>53</a:t>
            </a:r>
            <a:r>
              <a:rPr lang="ja-JP" altLang="en-US" sz="1600" dirty="0" smtClean="0">
                <a:solidFill>
                  <a:schemeClr val="tx1"/>
                </a:solidFill>
                <a:latin typeface="HGSｺﾞｼｯｸM" pitchFamily="50" charset="-128"/>
                <a:ea typeface="HGSｺﾞｼｯｸM" pitchFamily="50" charset="-128"/>
              </a:rPr>
              <a:t>人）の必要医師数の方が多い。</a:t>
            </a:r>
            <a:endParaRPr lang="en-US" altLang="ja-JP" sz="1600" dirty="0" smtClean="0">
              <a:solidFill>
                <a:schemeClr val="tx1"/>
              </a:solidFill>
              <a:latin typeface="HGSｺﾞｼｯｸM" pitchFamily="50" charset="-128"/>
              <a:ea typeface="HGSｺﾞｼｯｸM" pitchFamily="50" charset="-128"/>
            </a:endParaRPr>
          </a:p>
        </p:txBody>
      </p:sp>
      <p:pic>
        <p:nvPicPr>
          <p:cNvPr id="205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301" y="1853129"/>
            <a:ext cx="8667750" cy="4892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スライド番号プレースホルダー 8"/>
          <p:cNvSpPr>
            <a:spLocks noGrp="1"/>
          </p:cNvSpPr>
          <p:nvPr>
            <p:ph type="sldNum" sz="quarter" idx="12"/>
          </p:nvPr>
        </p:nvSpPr>
        <p:spPr/>
        <p:txBody>
          <a:bodyPr/>
          <a:lstStyle/>
          <a:p>
            <a:fld id="{776D2B0C-8D8F-47A8-8CC4-A04950300C07}" type="slidenum">
              <a:rPr kumimoji="1" lang="ja-JP" altLang="en-US" smtClean="0"/>
              <a:t>6</a:t>
            </a:fld>
            <a:endParaRPr kumimoji="1" lang="ja-JP" altLang="en-US" dirty="0"/>
          </a:p>
        </p:txBody>
      </p:sp>
    </p:spTree>
    <p:extLst>
      <p:ext uri="{BB962C8B-B14F-4D97-AF65-F5344CB8AC3E}">
        <p14:creationId xmlns:p14="http://schemas.microsoft.com/office/powerpoint/2010/main" val="39533138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SｺﾞｼｯｸM" pitchFamily="50" charset="-128"/>
                <a:ea typeface="HGSｺﾞｼｯｸM" pitchFamily="50" charset="-128"/>
              </a:rPr>
              <a:t>４</a:t>
            </a:r>
            <a:r>
              <a:rPr lang="ja-JP" altLang="en-US" sz="2400" b="1" dirty="0" smtClean="0">
                <a:solidFill>
                  <a:schemeClr val="tx1"/>
                </a:solidFill>
                <a:latin typeface="HGSｺﾞｼｯｸM" pitchFamily="50" charset="-128"/>
                <a:ea typeface="HGSｺﾞｼｯｸM" pitchFamily="50" charset="-128"/>
              </a:rPr>
              <a:t>．常勤医師の年齢層</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597556"/>
            <a:ext cx="8352928"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400" dirty="0">
              <a:solidFill>
                <a:schemeClr val="tx1"/>
              </a:solidFill>
              <a:latin typeface="HGSｺﾞｼｯｸM" pitchFamily="50" charset="-128"/>
              <a:ea typeface="HGSｺﾞｼｯｸM" pitchFamily="50" charset="-128"/>
            </a:endParaRPr>
          </a:p>
        </p:txBody>
      </p:sp>
      <p:sp>
        <p:nvSpPr>
          <p:cNvPr id="3" name="角丸四角形 2"/>
          <p:cNvSpPr/>
          <p:nvPr/>
        </p:nvSpPr>
        <p:spPr>
          <a:xfrm>
            <a:off x="281501" y="701151"/>
            <a:ext cx="8610979" cy="1066570"/>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smtClean="0">
                <a:solidFill>
                  <a:schemeClr val="tx1"/>
                </a:solidFill>
                <a:latin typeface="HGSｺﾞｼｯｸM" pitchFamily="50" charset="-128"/>
                <a:ea typeface="HGSｺﾞｼｯｸM" pitchFamily="50" charset="-128"/>
              </a:rPr>
              <a:t>○　医師数が最も多い年齢層は、県全体では「</a:t>
            </a:r>
            <a:r>
              <a:rPr lang="en-US" altLang="ja-JP" sz="1600" dirty="0" smtClean="0">
                <a:solidFill>
                  <a:schemeClr val="tx1"/>
                </a:solidFill>
                <a:latin typeface="HGSｺﾞｼｯｸM" pitchFamily="50" charset="-128"/>
                <a:ea typeface="HGSｺﾞｼｯｸM" pitchFamily="50" charset="-128"/>
              </a:rPr>
              <a:t>50</a:t>
            </a:r>
            <a:r>
              <a:rPr lang="ja-JP" altLang="en-US" sz="1600" dirty="0" smtClean="0">
                <a:solidFill>
                  <a:schemeClr val="tx1"/>
                </a:solidFill>
                <a:latin typeface="HGSｺﾞｼｯｸM" pitchFamily="50" charset="-128"/>
                <a:ea typeface="HGSｺﾞｼｯｸM" pitchFamily="50" charset="-128"/>
              </a:rPr>
              <a:t>歳～</a:t>
            </a:r>
            <a:r>
              <a:rPr lang="en-US" altLang="ja-JP" sz="1600" dirty="0" smtClean="0">
                <a:solidFill>
                  <a:schemeClr val="tx1"/>
                </a:solidFill>
                <a:latin typeface="HGSｺﾞｼｯｸM" pitchFamily="50" charset="-128"/>
                <a:ea typeface="HGSｺﾞｼｯｸM" pitchFamily="50" charset="-128"/>
              </a:rPr>
              <a:t>54</a:t>
            </a:r>
            <a:r>
              <a:rPr lang="ja-JP" altLang="en-US" sz="1600" dirty="0" smtClean="0">
                <a:solidFill>
                  <a:schemeClr val="tx1"/>
                </a:solidFill>
                <a:latin typeface="HGSｺﾞｼｯｸM" pitchFamily="50" charset="-128"/>
                <a:ea typeface="HGSｺﾞｼｯｸM" pitchFamily="50" charset="-128"/>
              </a:rPr>
              <a:t>歳」、熊本市では「</a:t>
            </a:r>
            <a:r>
              <a:rPr lang="en-US" altLang="ja-JP" sz="1600" dirty="0" smtClean="0">
                <a:solidFill>
                  <a:schemeClr val="tx1"/>
                </a:solidFill>
                <a:latin typeface="HGSｺﾞｼｯｸM" pitchFamily="50" charset="-128"/>
                <a:ea typeface="HGSｺﾞｼｯｸM" pitchFamily="50" charset="-128"/>
              </a:rPr>
              <a:t>40</a:t>
            </a:r>
            <a:r>
              <a:rPr lang="ja-JP" altLang="en-US" sz="1600" dirty="0" smtClean="0">
                <a:solidFill>
                  <a:schemeClr val="tx1"/>
                </a:solidFill>
                <a:latin typeface="HGSｺﾞｼｯｸM" pitchFamily="50" charset="-128"/>
                <a:ea typeface="HGSｺﾞｼｯｸM" pitchFamily="50" charset="-128"/>
              </a:rPr>
              <a:t>歳～</a:t>
            </a:r>
            <a:r>
              <a:rPr lang="en-US" altLang="ja-JP" sz="1600" dirty="0" smtClean="0">
                <a:solidFill>
                  <a:schemeClr val="tx1"/>
                </a:solidFill>
                <a:latin typeface="HGSｺﾞｼｯｸM" pitchFamily="50" charset="-128"/>
                <a:ea typeface="HGSｺﾞｼｯｸM" pitchFamily="50" charset="-128"/>
              </a:rPr>
              <a:t>44</a:t>
            </a:r>
            <a:r>
              <a:rPr lang="ja-JP" altLang="en-US" sz="1600" dirty="0" smtClean="0">
                <a:solidFill>
                  <a:schemeClr val="tx1"/>
                </a:solidFill>
                <a:latin typeface="HGSｺﾞｼｯｸM" pitchFamily="50" charset="-128"/>
                <a:ea typeface="HGSｺﾞｼｯｸM" pitchFamily="50" charset="-128"/>
              </a:rPr>
              <a:t>歳」が、熊本市外では「</a:t>
            </a:r>
            <a:r>
              <a:rPr lang="en-US" altLang="ja-JP" sz="1600" dirty="0" smtClean="0">
                <a:solidFill>
                  <a:schemeClr val="tx1"/>
                </a:solidFill>
                <a:latin typeface="HGSｺﾞｼｯｸM" pitchFamily="50" charset="-128"/>
                <a:ea typeface="HGSｺﾞｼｯｸM" pitchFamily="50" charset="-128"/>
              </a:rPr>
              <a:t>55</a:t>
            </a:r>
            <a:r>
              <a:rPr lang="ja-JP" altLang="en-US" sz="1600" dirty="0" smtClean="0">
                <a:solidFill>
                  <a:schemeClr val="tx1"/>
                </a:solidFill>
                <a:latin typeface="HGSｺﾞｼｯｸM" pitchFamily="50" charset="-128"/>
                <a:ea typeface="HGSｺﾞｼｯｸM" pitchFamily="50" charset="-128"/>
              </a:rPr>
              <a:t>歳～</a:t>
            </a:r>
            <a:r>
              <a:rPr lang="en-US" altLang="ja-JP" sz="1600" dirty="0" smtClean="0">
                <a:solidFill>
                  <a:schemeClr val="tx1"/>
                </a:solidFill>
                <a:latin typeface="HGSｺﾞｼｯｸM" pitchFamily="50" charset="-128"/>
                <a:ea typeface="HGSｺﾞｼｯｸM" pitchFamily="50" charset="-128"/>
              </a:rPr>
              <a:t>59</a:t>
            </a:r>
            <a:r>
              <a:rPr lang="ja-JP" altLang="en-US" sz="1600" dirty="0" smtClean="0">
                <a:solidFill>
                  <a:schemeClr val="tx1"/>
                </a:solidFill>
                <a:latin typeface="HGSｺﾞｼｯｸM" pitchFamily="50" charset="-128"/>
                <a:ea typeface="HGSｺﾞｼｯｸM" pitchFamily="50" charset="-128"/>
              </a:rPr>
              <a:t>歳」となっている。</a:t>
            </a:r>
            <a:endParaRPr lang="en-US" altLang="ja-JP" sz="1600" dirty="0" smtClean="0">
              <a:solidFill>
                <a:schemeClr val="tx1"/>
              </a:solidFill>
              <a:latin typeface="HGSｺﾞｼｯｸM" pitchFamily="50" charset="-128"/>
              <a:ea typeface="HGSｺﾞｼｯｸM" pitchFamily="50" charset="-128"/>
            </a:endParaRPr>
          </a:p>
          <a:p>
            <a:pPr marL="179388" indent="-179388"/>
            <a:r>
              <a:rPr lang="ja-JP" altLang="en-US" sz="1600" dirty="0" smtClean="0">
                <a:solidFill>
                  <a:schemeClr val="tx1"/>
                </a:solidFill>
                <a:latin typeface="HGSｺﾞｼｯｸM" pitchFamily="50" charset="-128"/>
                <a:ea typeface="HGSｺﾞｼｯｸM" pitchFamily="50" charset="-128"/>
              </a:rPr>
              <a:t>○　県全体・熊本市・市外別にみると、共通して、</a:t>
            </a:r>
            <a:r>
              <a:rPr lang="en-US" altLang="ja-JP" sz="1600" dirty="0" smtClean="0">
                <a:solidFill>
                  <a:schemeClr val="tx1"/>
                </a:solidFill>
                <a:latin typeface="HGSｺﾞｼｯｸM" pitchFamily="50" charset="-128"/>
                <a:ea typeface="HGSｺﾞｼｯｸM" pitchFamily="50" charset="-128"/>
              </a:rPr>
              <a:t>34</a:t>
            </a:r>
            <a:r>
              <a:rPr lang="ja-JP" altLang="en-US" sz="1600" dirty="0" smtClean="0">
                <a:solidFill>
                  <a:schemeClr val="tx1"/>
                </a:solidFill>
                <a:latin typeface="HGSｺﾞｼｯｸM" pitchFamily="50" charset="-128"/>
                <a:ea typeface="HGSｺﾞｼｯｸM" pitchFamily="50" charset="-128"/>
              </a:rPr>
              <a:t>歳以下の若年層における女性医師の割合は高くなっている。</a:t>
            </a:r>
            <a:endParaRPr lang="en-US" altLang="ja-JP" sz="1600" dirty="0" smtClean="0">
              <a:solidFill>
                <a:schemeClr val="tx1"/>
              </a:solidFill>
              <a:latin typeface="HGSｺﾞｼｯｸM" pitchFamily="50" charset="-128"/>
              <a:ea typeface="HGSｺﾞｼｯｸM" pitchFamily="50" charset="-128"/>
            </a:endParaRPr>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0769" y="1830308"/>
            <a:ext cx="4152363" cy="25530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3055" y="4365104"/>
            <a:ext cx="4010791" cy="2398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5"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4368800"/>
            <a:ext cx="3992040" cy="23948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スライド番号プレースホルダー 8"/>
          <p:cNvSpPr>
            <a:spLocks noGrp="1"/>
          </p:cNvSpPr>
          <p:nvPr>
            <p:ph type="sldNum" sz="quarter" idx="12"/>
          </p:nvPr>
        </p:nvSpPr>
        <p:spPr/>
        <p:txBody>
          <a:bodyPr/>
          <a:lstStyle/>
          <a:p>
            <a:fld id="{776D2B0C-8D8F-47A8-8CC4-A04950300C07}" type="slidenum">
              <a:rPr kumimoji="1" lang="ja-JP" altLang="en-US" smtClean="0"/>
              <a:t>7</a:t>
            </a:fld>
            <a:endParaRPr kumimoji="1" lang="ja-JP" altLang="en-US"/>
          </a:p>
        </p:txBody>
      </p:sp>
    </p:spTree>
    <p:extLst>
      <p:ext uri="{BB962C8B-B14F-4D97-AF65-F5344CB8AC3E}">
        <p14:creationId xmlns:p14="http://schemas.microsoft.com/office/powerpoint/2010/main" val="26369622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85950" y="533493"/>
            <a:ext cx="8790680" cy="626619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kumimoji="1" lang="ja-JP" altLang="en-US"/>
          </a:p>
        </p:txBody>
      </p:sp>
      <p:sp>
        <p:nvSpPr>
          <p:cNvPr id="4" name="正方形/長方形 3"/>
          <p:cNvSpPr/>
          <p:nvPr/>
        </p:nvSpPr>
        <p:spPr>
          <a:xfrm>
            <a:off x="179512" y="77753"/>
            <a:ext cx="8790680" cy="504056"/>
          </a:xfrm>
          <a:prstGeom prst="rect">
            <a:avLst/>
          </a:prstGeom>
          <a:gradFill>
            <a:gsLst>
              <a:gs pos="0">
                <a:schemeClr val="accent5">
                  <a:tint val="50000"/>
                  <a:satMod val="300000"/>
                </a:schemeClr>
              </a:gs>
              <a:gs pos="35000">
                <a:schemeClr val="accent5">
                  <a:tint val="37000"/>
                  <a:satMod val="300000"/>
                </a:schemeClr>
              </a:gs>
              <a:gs pos="100000">
                <a:schemeClr val="accent5">
                  <a:tint val="15000"/>
                  <a:satMod val="350000"/>
                </a:schemeClr>
              </a:gs>
            </a:gsLst>
            <a:lin ang="16200000" scaled="1"/>
          </a:gradFill>
          <a:ln>
            <a:solidFill>
              <a:srgbClr val="00B0F0"/>
            </a:solidFill>
          </a:ln>
          <a:effectLst>
            <a:outerShdw blurRad="50800" dist="38100" dir="2700000" algn="tl" rotWithShape="0">
              <a:prstClr val="black">
                <a:alpha val="40000"/>
              </a:prstClr>
            </a:outerShd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latin typeface="HGSｺﾞｼｯｸM" pitchFamily="50" charset="-128"/>
                <a:ea typeface="HGSｺﾞｼｯｸM" pitchFamily="50" charset="-128"/>
              </a:rPr>
              <a:t>５</a:t>
            </a:r>
            <a:r>
              <a:rPr lang="ja-JP" altLang="en-US" sz="2400" b="1" dirty="0" smtClean="0">
                <a:solidFill>
                  <a:schemeClr val="tx1"/>
                </a:solidFill>
                <a:latin typeface="HGSｺﾞｼｯｸM" pitchFamily="50" charset="-128"/>
                <a:ea typeface="HGSｺﾞｼｯｸM" pitchFamily="50" charset="-128"/>
              </a:rPr>
              <a:t>．熊本市外の医療機関への診療支援</a:t>
            </a:r>
            <a:endParaRPr kumimoji="1" lang="ja-JP" altLang="en-US" sz="2400" b="1" dirty="0">
              <a:solidFill>
                <a:schemeClr val="tx1"/>
              </a:solidFill>
              <a:latin typeface="HGSｺﾞｼｯｸM" pitchFamily="50" charset="-128"/>
              <a:ea typeface="HGSｺﾞｼｯｸM" pitchFamily="50" charset="-128"/>
            </a:endParaRPr>
          </a:p>
        </p:txBody>
      </p:sp>
      <p:sp>
        <p:nvSpPr>
          <p:cNvPr id="7" name="正方形/長方形 6"/>
          <p:cNvSpPr/>
          <p:nvPr/>
        </p:nvSpPr>
        <p:spPr>
          <a:xfrm>
            <a:off x="379718" y="597556"/>
            <a:ext cx="8352928" cy="60718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400" dirty="0">
              <a:solidFill>
                <a:schemeClr val="tx1"/>
              </a:solidFill>
              <a:latin typeface="HGSｺﾞｼｯｸM" pitchFamily="50" charset="-128"/>
              <a:ea typeface="HGSｺﾞｼｯｸM" pitchFamily="50" charset="-128"/>
            </a:endParaRPr>
          </a:p>
        </p:txBody>
      </p:sp>
      <p:sp>
        <p:nvSpPr>
          <p:cNvPr id="3" name="角丸四角形 2"/>
          <p:cNvSpPr/>
          <p:nvPr/>
        </p:nvSpPr>
        <p:spPr>
          <a:xfrm>
            <a:off x="237868" y="1129633"/>
            <a:ext cx="8610979" cy="533285"/>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a:solidFill>
                  <a:schemeClr val="tx1"/>
                </a:solidFill>
                <a:latin typeface="HGSｺﾞｼｯｸM" pitchFamily="50" charset="-128"/>
                <a:ea typeface="HGSｺﾞｼｯｸM" pitchFamily="50" charset="-128"/>
              </a:rPr>
              <a:t>○　</a:t>
            </a:r>
            <a:r>
              <a:rPr lang="ja-JP" altLang="en-US" sz="1600" dirty="0" smtClean="0">
                <a:solidFill>
                  <a:schemeClr val="tx1"/>
                </a:solidFill>
                <a:latin typeface="HGSｺﾞｼｯｸM" pitchFamily="50" charset="-128"/>
                <a:ea typeface="HGSｺﾞｼｯｸM" pitchFamily="50" charset="-128"/>
              </a:rPr>
              <a:t>熊本市外の医療機関へ診療支援を行っている医療機関は、県全体で７％で、熊本市で６％、熊本市外で７％となっている。</a:t>
            </a:r>
            <a:endParaRPr lang="en-US" altLang="ja-JP" sz="1600" dirty="0">
              <a:solidFill>
                <a:schemeClr val="tx1"/>
              </a:solidFill>
              <a:latin typeface="HGSｺﾞｼｯｸM" pitchFamily="50" charset="-128"/>
              <a:ea typeface="HGSｺﾞｼｯｸM" pitchFamily="50" charset="-128"/>
            </a:endParaRPr>
          </a:p>
        </p:txBody>
      </p:sp>
      <p:sp>
        <p:nvSpPr>
          <p:cNvPr id="2" name="正方形/長方形 1"/>
          <p:cNvSpPr/>
          <p:nvPr/>
        </p:nvSpPr>
        <p:spPr>
          <a:xfrm>
            <a:off x="250693" y="692133"/>
            <a:ext cx="6265523" cy="360040"/>
          </a:xfrm>
          <a:prstGeom prst="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600" b="1" dirty="0" smtClean="0">
                <a:solidFill>
                  <a:schemeClr val="bg1"/>
                </a:solidFill>
                <a:latin typeface="HGSｺﾞｼｯｸM" pitchFamily="50" charset="-128"/>
                <a:ea typeface="HGSｺﾞｼｯｸM" pitchFamily="50" charset="-128"/>
              </a:rPr>
              <a:t>（１）現在の熊本市外の医療機関への診療支援の有無</a:t>
            </a:r>
            <a:endParaRPr kumimoji="1" lang="ja-JP" altLang="en-US" sz="1600" b="1" dirty="0">
              <a:solidFill>
                <a:schemeClr val="bg1"/>
              </a:solidFill>
              <a:latin typeface="HGSｺﾞｼｯｸM" pitchFamily="50" charset="-128"/>
              <a:ea typeface="HGSｺﾞｼｯｸM" pitchFamily="50" charset="-128"/>
            </a:endParaRPr>
          </a:p>
        </p:txBody>
      </p:sp>
      <p:sp>
        <p:nvSpPr>
          <p:cNvPr id="10" name="スライド番号プレースホルダー 9"/>
          <p:cNvSpPr>
            <a:spLocks noGrp="1"/>
          </p:cNvSpPr>
          <p:nvPr>
            <p:ph type="sldNum" sz="quarter" idx="12"/>
          </p:nvPr>
        </p:nvSpPr>
        <p:spPr/>
        <p:txBody>
          <a:bodyPr/>
          <a:lstStyle/>
          <a:p>
            <a:fld id="{776D2B0C-8D8F-47A8-8CC4-A04950300C07}" type="slidenum">
              <a:rPr kumimoji="1" lang="ja-JP" altLang="en-US" smtClean="0"/>
              <a:t>8</a:t>
            </a:fld>
            <a:endParaRPr kumimoji="1" lang="ja-JP" altLang="en-US"/>
          </a:p>
        </p:txBody>
      </p:sp>
      <p:sp>
        <p:nvSpPr>
          <p:cNvPr id="19" name="正方形/長方形 18"/>
          <p:cNvSpPr/>
          <p:nvPr/>
        </p:nvSpPr>
        <p:spPr>
          <a:xfrm>
            <a:off x="257105" y="3614228"/>
            <a:ext cx="8598154" cy="551372"/>
          </a:xfrm>
          <a:prstGeom prst="rect">
            <a:avLst/>
          </a:prstGeom>
          <a:solidFill>
            <a:srgbClr val="00B0F0"/>
          </a:solidFill>
          <a:ln>
            <a:noFill/>
          </a:ln>
        </p:spPr>
        <p:style>
          <a:lnRef idx="2">
            <a:schemeClr val="accent6"/>
          </a:lnRef>
          <a:fillRef idx="1">
            <a:schemeClr val="lt1"/>
          </a:fillRef>
          <a:effectRef idx="0">
            <a:schemeClr val="accent6"/>
          </a:effectRef>
          <a:fontRef idx="minor">
            <a:schemeClr val="dk1"/>
          </a:fontRef>
        </p:style>
        <p:txBody>
          <a:bodyPr rtlCol="0" anchor="ctr"/>
          <a:lstStyle/>
          <a:p>
            <a:pPr marL="623888" indent="-623888"/>
            <a:r>
              <a:rPr lang="ja-JP" altLang="en-US" sz="1600" b="1" dirty="0" smtClean="0">
                <a:solidFill>
                  <a:schemeClr val="bg1"/>
                </a:solidFill>
                <a:latin typeface="HGSｺﾞｼｯｸM" pitchFamily="50" charset="-128"/>
                <a:ea typeface="HGSｺﾞｼｯｸM" pitchFamily="50" charset="-128"/>
              </a:rPr>
              <a:t>（２）今後、県（又は市町村）からの依頼があった場合、熊本市外の医療機関への診療支援の可能性（意向）の有無</a:t>
            </a:r>
            <a:endParaRPr kumimoji="1" lang="ja-JP" altLang="en-US" sz="1600" b="1" dirty="0">
              <a:solidFill>
                <a:schemeClr val="bg1"/>
              </a:solidFill>
              <a:latin typeface="HGSｺﾞｼｯｸM" pitchFamily="50" charset="-128"/>
              <a:ea typeface="HGSｺﾞｼｯｸM" pitchFamily="50" charset="-128"/>
            </a:endParaRPr>
          </a:p>
        </p:txBody>
      </p:sp>
      <p:sp>
        <p:nvSpPr>
          <p:cNvPr id="23" name="角丸四角形 22"/>
          <p:cNvSpPr/>
          <p:nvPr/>
        </p:nvSpPr>
        <p:spPr>
          <a:xfrm>
            <a:off x="236178" y="4257620"/>
            <a:ext cx="8610979" cy="533285"/>
          </a:xfrm>
          <a:prstGeom prst="roundRect">
            <a:avLst/>
          </a:prstGeom>
          <a:solidFill>
            <a:schemeClr val="accent6">
              <a:lumMod val="20000"/>
              <a:lumOff val="80000"/>
            </a:schemeClr>
          </a:solidFill>
          <a:ln w="19050">
            <a:solidFill>
              <a:schemeClr val="tx1"/>
            </a:solidFill>
          </a:ln>
          <a:effectLst>
            <a:outerShdw blurRad="50800" dist="38100" dir="2700000" algn="tl" rotWithShape="0">
              <a:prstClr val="black">
                <a:alpha val="40000"/>
              </a:prstClr>
            </a:outerShdw>
          </a:effectLst>
        </p:spPr>
        <p:style>
          <a:lnRef idx="2">
            <a:schemeClr val="accent6"/>
          </a:lnRef>
          <a:fillRef idx="1">
            <a:schemeClr val="lt1"/>
          </a:fillRef>
          <a:effectRef idx="0">
            <a:schemeClr val="accent6"/>
          </a:effectRef>
          <a:fontRef idx="minor">
            <a:schemeClr val="dk1"/>
          </a:fontRef>
        </p:style>
        <p:txBody>
          <a:bodyPr rtlCol="0" anchor="ctr"/>
          <a:lstStyle/>
          <a:p>
            <a:pPr marL="179388" indent="-179388"/>
            <a:r>
              <a:rPr lang="ja-JP" altLang="en-US" sz="1600" dirty="0">
                <a:solidFill>
                  <a:schemeClr val="tx1"/>
                </a:solidFill>
                <a:latin typeface="HGSｺﾞｼｯｸM" pitchFamily="50" charset="-128"/>
                <a:ea typeface="HGSｺﾞｼｯｸM" pitchFamily="50" charset="-128"/>
              </a:rPr>
              <a:t>○　</a:t>
            </a:r>
            <a:r>
              <a:rPr lang="ja-JP" altLang="en-US" sz="1600" dirty="0" smtClean="0">
                <a:solidFill>
                  <a:schemeClr val="tx1"/>
                </a:solidFill>
                <a:latin typeface="HGSｺﾞｼｯｸM" pitchFamily="50" charset="-128"/>
                <a:ea typeface="HGSｺﾞｼｯｸM" pitchFamily="50" charset="-128"/>
              </a:rPr>
              <a:t>現在の診療支援の状況と比較すると、今後診療支援を行う可能性がある医療機関は、熊本市で２％増加となっている。</a:t>
            </a:r>
            <a:endParaRPr lang="en-US" altLang="ja-JP" sz="1600" dirty="0">
              <a:solidFill>
                <a:schemeClr val="tx1"/>
              </a:solidFill>
              <a:latin typeface="HGSｺﾞｼｯｸM" pitchFamily="50" charset="-128"/>
              <a:ea typeface="HGSｺﾞｼｯｸM" pitchFamily="50" charset="-128"/>
            </a:endParaRPr>
          </a:p>
        </p:txBody>
      </p:sp>
      <p:pic>
        <p:nvPicPr>
          <p:cNvPr id="4107"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3" y="1793859"/>
            <a:ext cx="2116815" cy="1686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8"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4370" y="1801710"/>
            <a:ext cx="2060963" cy="167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9"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0492" y="1801711"/>
            <a:ext cx="2069417" cy="16786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0" name="Picture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2" y="4889459"/>
            <a:ext cx="2116815" cy="18379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1" name="Picture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22648" y="4889459"/>
            <a:ext cx="2038037" cy="1836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12" name="Picture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168571" y="4889458"/>
            <a:ext cx="2061338" cy="18511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65951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238</Words>
  <Application>Microsoft Office PowerPoint</Application>
  <PresentationFormat>画面に合わせる (4:3)</PresentationFormat>
  <Paragraphs>94</Paragraphs>
  <Slides>11</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11</vt:i4>
      </vt:variant>
    </vt:vector>
  </HeadingPairs>
  <TitlesOfParts>
    <vt:vector size="18" baseType="lpstr">
      <vt:lpstr>HGSｺﾞｼｯｸM</vt:lpstr>
      <vt:lpstr>ＭＳ Ｐゴシック</vt:lpstr>
      <vt:lpstr>ＭＳ ゴシック</vt:lpstr>
      <vt:lpstr>Arial</vt:lpstr>
      <vt:lpstr>Calibri</vt:lpstr>
      <vt:lpstr>Office ​​テーマ</vt:lpstr>
      <vt:lpstr>デザインの設定</vt:lpstr>
      <vt:lpstr>へき地医療及び医師・歯科医師確保 に関する医療機関調査結果</vt:lpstr>
      <vt:lpstr>PowerPoint プレゼンテーション</vt:lpstr>
      <vt:lpstr>PowerPoint プレゼンテーション</vt:lpstr>
      <vt:lpstr>一．　医　師</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へき地医療及び医師・歯科医師確保 に関する医療機関調査結果</dc:title>
  <dc:creator>kumamoto</dc:creator>
  <cp:lastModifiedBy>kumadaichiiki</cp:lastModifiedBy>
  <cp:revision>52</cp:revision>
  <dcterms:created xsi:type="dcterms:W3CDTF">2018-03-12T09:45:57Z</dcterms:created>
  <dcterms:modified xsi:type="dcterms:W3CDTF">2018-03-15T03:34:29Z</dcterms:modified>
</cp:coreProperties>
</file>