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7" r:id="rId2"/>
    <p:sldId id="258" r:id="rId3"/>
    <p:sldId id="259" r:id="rId4"/>
    <p:sldId id="260" r:id="rId5"/>
    <p:sldId id="261" r:id="rId6"/>
    <p:sldId id="262" r:id="rId7"/>
    <p:sldId id="263" r:id="rId8"/>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0" d="100"/>
          <a:sy n="80" d="100"/>
        </p:scale>
        <p:origin x="3120"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人数</c:v>
                </c:pt>
              </c:strCache>
            </c:strRef>
          </c:tx>
          <c:spPr>
            <a:solidFill>
              <a:schemeClr val="accent1"/>
            </a:solidFill>
            <a:ln w="3175">
              <a:solidFill>
                <a:schemeClr val="accent1">
                  <a:lumMod val="40000"/>
                  <a:lumOff val="60000"/>
                </a:schemeClr>
              </a:solidFill>
            </a:ln>
            <a:effectLst/>
          </c:spPr>
          <c:invertIfNegative val="0"/>
          <c:cat>
            <c:strRef>
              <c:f>Sheet1!$A$2:$A$10</c:f>
              <c:strCache>
                <c:ptCount val="9"/>
                <c:pt idx="0">
                  <c:v>30歳未満</c:v>
                </c:pt>
                <c:pt idx="2">
                  <c:v>30歳代</c:v>
                </c:pt>
                <c:pt idx="4">
                  <c:v>40歳代</c:v>
                </c:pt>
                <c:pt idx="6">
                  <c:v>50歳代</c:v>
                </c:pt>
                <c:pt idx="8">
                  <c:v>60歳以上</c:v>
                </c:pt>
              </c:strCache>
            </c:strRef>
          </c:cat>
          <c:val>
            <c:numRef>
              <c:f>Sheet1!$B$2:$B$10</c:f>
              <c:numCache>
                <c:formatCode>General</c:formatCode>
                <c:ptCount val="9"/>
                <c:pt idx="0">
                  <c:v>1</c:v>
                </c:pt>
                <c:pt idx="2">
                  <c:v>14</c:v>
                </c:pt>
                <c:pt idx="4">
                  <c:v>19</c:v>
                </c:pt>
                <c:pt idx="6">
                  <c:v>4</c:v>
                </c:pt>
                <c:pt idx="8">
                  <c:v>7</c:v>
                </c:pt>
              </c:numCache>
            </c:numRef>
          </c:val>
          <c:extLst>
            <c:ext xmlns:c16="http://schemas.microsoft.com/office/drawing/2014/chart" uri="{C3380CC4-5D6E-409C-BE32-E72D297353CC}">
              <c16:uniqueId val="{00000000-A774-4543-A637-87C69C4988CC}"/>
            </c:ext>
          </c:extLst>
        </c:ser>
        <c:ser>
          <c:idx val="1"/>
          <c:order val="1"/>
          <c:tx>
            <c:strRef>
              <c:f>Sheet1!$C$1</c:f>
              <c:strCache>
                <c:ptCount val="1"/>
                <c:pt idx="0">
                  <c:v>系列 2</c:v>
                </c:pt>
              </c:strCache>
            </c:strRef>
          </c:tx>
          <c:spPr>
            <a:solidFill>
              <a:schemeClr val="accent1">
                <a:lumMod val="60000"/>
                <a:lumOff val="40000"/>
              </a:schemeClr>
            </a:solidFill>
            <a:ln w="3175">
              <a:solidFill>
                <a:schemeClr val="accent1">
                  <a:lumMod val="40000"/>
                  <a:lumOff val="60000"/>
                </a:schemeClr>
              </a:solidFill>
            </a:ln>
            <a:effectLst/>
          </c:spPr>
          <c:invertIfNegative val="0"/>
          <c:cat>
            <c:strRef>
              <c:f>Sheet1!$A$2:$A$10</c:f>
              <c:strCache>
                <c:ptCount val="9"/>
                <c:pt idx="0">
                  <c:v>30歳未満</c:v>
                </c:pt>
                <c:pt idx="2">
                  <c:v>30歳代</c:v>
                </c:pt>
                <c:pt idx="4">
                  <c:v>40歳代</c:v>
                </c:pt>
                <c:pt idx="6">
                  <c:v>50歳代</c:v>
                </c:pt>
                <c:pt idx="8">
                  <c:v>60歳以上</c:v>
                </c:pt>
              </c:strCache>
            </c:strRef>
          </c:cat>
          <c:val>
            <c:numRef>
              <c:f>Sheet1!$C$2:$C$10</c:f>
              <c:numCache>
                <c:formatCode>General</c:formatCode>
                <c:ptCount val="9"/>
                <c:pt idx="0">
                  <c:v>31</c:v>
                </c:pt>
                <c:pt idx="2">
                  <c:v>77</c:v>
                </c:pt>
                <c:pt idx="4">
                  <c:v>76</c:v>
                </c:pt>
                <c:pt idx="6">
                  <c:v>53</c:v>
                </c:pt>
                <c:pt idx="8">
                  <c:v>41</c:v>
                </c:pt>
              </c:numCache>
            </c:numRef>
          </c:val>
          <c:extLst>
            <c:ext xmlns:c16="http://schemas.microsoft.com/office/drawing/2014/chart" uri="{C3380CC4-5D6E-409C-BE32-E72D297353CC}">
              <c16:uniqueId val="{00000001-A774-4543-A637-87C69C4988CC}"/>
            </c:ext>
          </c:extLst>
        </c:ser>
        <c:ser>
          <c:idx val="2"/>
          <c:order val="2"/>
          <c:tx>
            <c:strRef>
              <c:f>Sheet1!$D$1</c:f>
              <c:strCache>
                <c:ptCount val="1"/>
                <c:pt idx="0">
                  <c:v>系列 3</c:v>
                </c:pt>
              </c:strCache>
            </c:strRef>
          </c:tx>
          <c:spPr>
            <a:pattFill prst="pct40">
              <a:fgClr>
                <a:schemeClr val="accent1"/>
              </a:fgClr>
              <a:bgClr>
                <a:schemeClr val="bg1"/>
              </a:bgClr>
            </a:pattFill>
            <a:ln w="3175">
              <a:solidFill>
                <a:schemeClr val="accent1">
                  <a:lumMod val="40000"/>
                  <a:lumOff val="60000"/>
                </a:schemeClr>
              </a:solidFill>
            </a:ln>
            <a:effectLst/>
          </c:spPr>
          <c:invertIfNegative val="0"/>
          <c:dPt>
            <c:idx val="0"/>
            <c:invertIfNegative val="0"/>
            <c:bubble3D val="0"/>
            <c:spPr>
              <a:pattFill prst="pct40">
                <a:fgClr>
                  <a:schemeClr val="accent1"/>
                </a:fgClr>
                <a:bgClr>
                  <a:schemeClr val="bg1"/>
                </a:bgClr>
              </a:pattFill>
              <a:ln w="3175">
                <a:solidFill>
                  <a:schemeClr val="accent1">
                    <a:lumMod val="40000"/>
                    <a:lumOff val="60000"/>
                  </a:schemeClr>
                </a:solidFill>
              </a:ln>
              <a:effectLst/>
            </c:spPr>
            <c:extLst>
              <c:ext xmlns:c16="http://schemas.microsoft.com/office/drawing/2014/chart" uri="{C3380CC4-5D6E-409C-BE32-E72D297353CC}">
                <c16:uniqueId val="{00000003-A774-4543-A637-87C69C4988CC}"/>
              </c:ext>
            </c:extLst>
          </c:dPt>
          <c:dPt>
            <c:idx val="2"/>
            <c:invertIfNegative val="0"/>
            <c:bubble3D val="0"/>
            <c:spPr>
              <a:pattFill prst="pct40">
                <a:fgClr>
                  <a:schemeClr val="accent1"/>
                </a:fgClr>
                <a:bgClr>
                  <a:schemeClr val="bg1"/>
                </a:bgClr>
              </a:pattFill>
              <a:ln w="3175">
                <a:solidFill>
                  <a:schemeClr val="accent1">
                    <a:lumMod val="40000"/>
                    <a:lumOff val="60000"/>
                  </a:schemeClr>
                </a:solidFill>
              </a:ln>
              <a:effectLst/>
            </c:spPr>
            <c:extLst>
              <c:ext xmlns:c16="http://schemas.microsoft.com/office/drawing/2014/chart" uri="{C3380CC4-5D6E-409C-BE32-E72D297353CC}">
                <c16:uniqueId val="{00000005-A774-4543-A637-87C69C4988CC}"/>
              </c:ext>
            </c:extLst>
          </c:dPt>
          <c:dPt>
            <c:idx val="4"/>
            <c:invertIfNegative val="0"/>
            <c:bubble3D val="0"/>
            <c:spPr>
              <a:pattFill prst="pct40">
                <a:fgClr>
                  <a:schemeClr val="accent1"/>
                </a:fgClr>
                <a:bgClr>
                  <a:schemeClr val="bg1"/>
                </a:bgClr>
              </a:pattFill>
              <a:ln w="3175">
                <a:solidFill>
                  <a:schemeClr val="accent1">
                    <a:lumMod val="40000"/>
                    <a:lumOff val="60000"/>
                  </a:schemeClr>
                </a:solidFill>
              </a:ln>
              <a:effectLst/>
            </c:spPr>
            <c:extLst>
              <c:ext xmlns:c16="http://schemas.microsoft.com/office/drawing/2014/chart" uri="{C3380CC4-5D6E-409C-BE32-E72D297353CC}">
                <c16:uniqueId val="{00000007-A774-4543-A637-87C69C4988CC}"/>
              </c:ext>
            </c:extLst>
          </c:dPt>
          <c:dPt>
            <c:idx val="6"/>
            <c:invertIfNegative val="0"/>
            <c:bubble3D val="0"/>
            <c:spPr>
              <a:pattFill prst="pct40">
                <a:fgClr>
                  <a:schemeClr val="accent1"/>
                </a:fgClr>
                <a:bgClr>
                  <a:schemeClr val="bg1"/>
                </a:bgClr>
              </a:pattFill>
              <a:ln w="3175">
                <a:solidFill>
                  <a:schemeClr val="accent1">
                    <a:lumMod val="40000"/>
                    <a:lumOff val="60000"/>
                  </a:schemeClr>
                </a:solidFill>
              </a:ln>
              <a:effectLst/>
            </c:spPr>
            <c:extLst>
              <c:ext xmlns:c16="http://schemas.microsoft.com/office/drawing/2014/chart" uri="{C3380CC4-5D6E-409C-BE32-E72D297353CC}">
                <c16:uniqueId val="{00000009-A774-4543-A637-87C69C4988CC}"/>
              </c:ext>
            </c:extLst>
          </c:dPt>
          <c:dPt>
            <c:idx val="8"/>
            <c:invertIfNegative val="0"/>
            <c:bubble3D val="0"/>
            <c:spPr>
              <a:pattFill prst="pct40">
                <a:fgClr>
                  <a:schemeClr val="accent1"/>
                </a:fgClr>
                <a:bgClr>
                  <a:schemeClr val="bg1"/>
                </a:bgClr>
              </a:pattFill>
              <a:ln w="3175">
                <a:solidFill>
                  <a:schemeClr val="accent1">
                    <a:lumMod val="40000"/>
                    <a:lumOff val="60000"/>
                  </a:schemeClr>
                </a:solidFill>
              </a:ln>
              <a:effectLst/>
            </c:spPr>
            <c:extLst>
              <c:ext xmlns:c16="http://schemas.microsoft.com/office/drawing/2014/chart" uri="{C3380CC4-5D6E-409C-BE32-E72D297353CC}">
                <c16:uniqueId val="{0000000B-A774-4543-A637-87C69C4988CC}"/>
              </c:ext>
            </c:extLst>
          </c:dPt>
          <c:cat>
            <c:strRef>
              <c:f>Sheet1!$A$2:$A$10</c:f>
              <c:strCache>
                <c:ptCount val="9"/>
                <c:pt idx="0">
                  <c:v>30歳未満</c:v>
                </c:pt>
                <c:pt idx="2">
                  <c:v>30歳代</c:v>
                </c:pt>
                <c:pt idx="4">
                  <c:v>40歳代</c:v>
                </c:pt>
                <c:pt idx="6">
                  <c:v>50歳代</c:v>
                </c:pt>
                <c:pt idx="8">
                  <c:v>60歳以上</c:v>
                </c:pt>
              </c:strCache>
            </c:strRef>
          </c:cat>
          <c:val>
            <c:numRef>
              <c:f>Sheet1!$D$2:$D$10</c:f>
              <c:numCache>
                <c:formatCode>General</c:formatCode>
                <c:ptCount val="9"/>
                <c:pt idx="0">
                  <c:v>13</c:v>
                </c:pt>
                <c:pt idx="2">
                  <c:v>59</c:v>
                </c:pt>
                <c:pt idx="4">
                  <c:v>120</c:v>
                </c:pt>
                <c:pt idx="6">
                  <c:v>100</c:v>
                </c:pt>
                <c:pt idx="8">
                  <c:v>72</c:v>
                </c:pt>
              </c:numCache>
            </c:numRef>
          </c:val>
          <c:extLst>
            <c:ext xmlns:c16="http://schemas.microsoft.com/office/drawing/2014/chart" uri="{C3380CC4-5D6E-409C-BE32-E72D297353CC}">
              <c16:uniqueId val="{0000000C-A774-4543-A637-87C69C4988CC}"/>
            </c:ext>
          </c:extLst>
        </c:ser>
        <c:dLbls>
          <c:showLegendKey val="0"/>
          <c:showVal val="0"/>
          <c:showCatName val="0"/>
          <c:showSerName val="0"/>
          <c:showPercent val="0"/>
          <c:showBubbleSize val="0"/>
        </c:dLbls>
        <c:gapWidth val="219"/>
        <c:overlap val="100"/>
        <c:axId val="361442024"/>
        <c:axId val="361439672"/>
      </c:barChart>
      <c:catAx>
        <c:axId val="36144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000" b="0" i="0" u="none" strike="noStrike" kern="1200" baseline="0">
                <a:noFill/>
                <a:latin typeface="+mn-lt"/>
                <a:ea typeface="+mn-ea"/>
                <a:cs typeface="+mn-cs"/>
              </a:defRPr>
            </a:pPr>
            <a:endParaRPr lang="ja-JP"/>
          </a:p>
        </c:txPr>
        <c:crossAx val="361439672"/>
        <c:crosses val="autoZero"/>
        <c:auto val="1"/>
        <c:lblAlgn val="ctr"/>
        <c:lblOffset val="100"/>
        <c:noMultiLvlLbl val="0"/>
      </c:catAx>
      <c:valAx>
        <c:axId val="361439672"/>
        <c:scaling>
          <c:orientation val="minMax"/>
          <c:max val="225"/>
          <c:min val="0"/>
        </c:scaling>
        <c:delete val="0"/>
        <c:axPos val="b"/>
        <c:majorGridlines>
          <c:spPr>
            <a:ln w="317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144202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人数</c:v>
                </c:pt>
              </c:strCache>
            </c:strRef>
          </c:tx>
          <c:spPr>
            <a:solidFill>
              <a:schemeClr val="accent3"/>
            </a:solidFill>
            <a:ln w="3175">
              <a:solidFill>
                <a:schemeClr val="accent3">
                  <a:lumMod val="60000"/>
                  <a:lumOff val="40000"/>
                </a:schemeClr>
              </a:solidFill>
            </a:ln>
            <a:effectLst/>
          </c:spPr>
          <c:invertIfNegative val="0"/>
          <c:cat>
            <c:strRef>
              <c:f>Sheet1!$A$2:$A$10</c:f>
              <c:strCache>
                <c:ptCount val="9"/>
                <c:pt idx="0">
                  <c:v>30歳未満</c:v>
                </c:pt>
                <c:pt idx="2">
                  <c:v>30歳代</c:v>
                </c:pt>
                <c:pt idx="4">
                  <c:v>40歳代</c:v>
                </c:pt>
                <c:pt idx="6">
                  <c:v>50歳代</c:v>
                </c:pt>
                <c:pt idx="8">
                  <c:v>60歳以上</c:v>
                </c:pt>
              </c:strCache>
            </c:strRef>
          </c:cat>
          <c:val>
            <c:numRef>
              <c:f>Sheet1!$B$2:$B$10</c:f>
              <c:numCache>
                <c:formatCode>General</c:formatCode>
                <c:ptCount val="9"/>
                <c:pt idx="0">
                  <c:v>0</c:v>
                </c:pt>
                <c:pt idx="2">
                  <c:v>7</c:v>
                </c:pt>
                <c:pt idx="4">
                  <c:v>13</c:v>
                </c:pt>
                <c:pt idx="6">
                  <c:v>1</c:v>
                </c:pt>
                <c:pt idx="8">
                  <c:v>0</c:v>
                </c:pt>
              </c:numCache>
            </c:numRef>
          </c:val>
          <c:extLst>
            <c:ext xmlns:c16="http://schemas.microsoft.com/office/drawing/2014/chart" uri="{C3380CC4-5D6E-409C-BE32-E72D297353CC}">
              <c16:uniqueId val="{00000000-6A7F-4693-97E2-CF63FDC276D2}"/>
            </c:ext>
          </c:extLst>
        </c:ser>
        <c:ser>
          <c:idx val="1"/>
          <c:order val="1"/>
          <c:tx>
            <c:strRef>
              <c:f>Sheet1!$C$1</c:f>
              <c:strCache>
                <c:ptCount val="1"/>
                <c:pt idx="0">
                  <c:v>系列 2</c:v>
                </c:pt>
              </c:strCache>
            </c:strRef>
          </c:tx>
          <c:spPr>
            <a:solidFill>
              <a:schemeClr val="accent3">
                <a:lumMod val="40000"/>
                <a:lumOff val="60000"/>
              </a:schemeClr>
            </a:solidFill>
            <a:ln w="3175">
              <a:solidFill>
                <a:schemeClr val="accent3">
                  <a:lumMod val="60000"/>
                  <a:lumOff val="40000"/>
                </a:schemeClr>
              </a:solidFill>
            </a:ln>
            <a:effectLst/>
          </c:spPr>
          <c:invertIfNegative val="0"/>
          <c:cat>
            <c:strRef>
              <c:f>Sheet1!$A$2:$A$10</c:f>
              <c:strCache>
                <c:ptCount val="9"/>
                <c:pt idx="0">
                  <c:v>30歳未満</c:v>
                </c:pt>
                <c:pt idx="2">
                  <c:v>30歳代</c:v>
                </c:pt>
                <c:pt idx="4">
                  <c:v>40歳代</c:v>
                </c:pt>
                <c:pt idx="6">
                  <c:v>50歳代</c:v>
                </c:pt>
                <c:pt idx="8">
                  <c:v>60歳以上</c:v>
                </c:pt>
              </c:strCache>
            </c:strRef>
          </c:cat>
          <c:val>
            <c:numRef>
              <c:f>Sheet1!$C$2:$C$10</c:f>
              <c:numCache>
                <c:formatCode>General</c:formatCode>
                <c:ptCount val="9"/>
                <c:pt idx="0">
                  <c:v>28</c:v>
                </c:pt>
                <c:pt idx="2">
                  <c:v>62</c:v>
                </c:pt>
                <c:pt idx="4">
                  <c:v>23</c:v>
                </c:pt>
                <c:pt idx="6">
                  <c:v>12</c:v>
                </c:pt>
                <c:pt idx="8">
                  <c:v>10</c:v>
                </c:pt>
              </c:numCache>
            </c:numRef>
          </c:val>
          <c:extLst>
            <c:ext xmlns:c16="http://schemas.microsoft.com/office/drawing/2014/chart" uri="{C3380CC4-5D6E-409C-BE32-E72D297353CC}">
              <c16:uniqueId val="{00000001-6A7F-4693-97E2-CF63FDC276D2}"/>
            </c:ext>
          </c:extLst>
        </c:ser>
        <c:ser>
          <c:idx val="2"/>
          <c:order val="2"/>
          <c:tx>
            <c:strRef>
              <c:f>Sheet1!$D$1</c:f>
              <c:strCache>
                <c:ptCount val="1"/>
                <c:pt idx="0">
                  <c:v>系列 3</c:v>
                </c:pt>
              </c:strCache>
            </c:strRef>
          </c:tx>
          <c:spPr>
            <a:pattFill prst="pct40">
              <a:fgClr>
                <a:schemeClr val="accent3"/>
              </a:fgClr>
              <a:bgClr>
                <a:schemeClr val="bg1"/>
              </a:bgClr>
            </a:pattFill>
            <a:ln w="3175">
              <a:solidFill>
                <a:schemeClr val="accent3">
                  <a:lumMod val="60000"/>
                  <a:lumOff val="40000"/>
                </a:schemeClr>
              </a:solidFill>
            </a:ln>
            <a:effectLst/>
          </c:spPr>
          <c:invertIfNegative val="0"/>
          <c:cat>
            <c:strRef>
              <c:f>Sheet1!$A$2:$A$10</c:f>
              <c:strCache>
                <c:ptCount val="9"/>
                <c:pt idx="0">
                  <c:v>30歳未満</c:v>
                </c:pt>
                <c:pt idx="2">
                  <c:v>30歳代</c:v>
                </c:pt>
                <c:pt idx="4">
                  <c:v>40歳代</c:v>
                </c:pt>
                <c:pt idx="6">
                  <c:v>50歳代</c:v>
                </c:pt>
                <c:pt idx="8">
                  <c:v>60歳以上</c:v>
                </c:pt>
              </c:strCache>
            </c:strRef>
          </c:cat>
          <c:val>
            <c:numRef>
              <c:f>Sheet1!$D$2:$D$10</c:f>
              <c:numCache>
                <c:formatCode>General</c:formatCode>
                <c:ptCount val="9"/>
                <c:pt idx="0">
                  <c:v>3</c:v>
                </c:pt>
                <c:pt idx="2">
                  <c:v>9</c:v>
                </c:pt>
                <c:pt idx="4">
                  <c:v>23</c:v>
                </c:pt>
                <c:pt idx="6">
                  <c:v>14</c:v>
                </c:pt>
                <c:pt idx="8">
                  <c:v>5</c:v>
                </c:pt>
              </c:numCache>
            </c:numRef>
          </c:val>
          <c:extLst>
            <c:ext xmlns:c16="http://schemas.microsoft.com/office/drawing/2014/chart" uri="{C3380CC4-5D6E-409C-BE32-E72D297353CC}">
              <c16:uniqueId val="{00000002-6A7F-4693-97E2-CF63FDC276D2}"/>
            </c:ext>
          </c:extLst>
        </c:ser>
        <c:dLbls>
          <c:showLegendKey val="0"/>
          <c:showVal val="0"/>
          <c:showCatName val="0"/>
          <c:showSerName val="0"/>
          <c:showPercent val="0"/>
          <c:showBubbleSize val="0"/>
        </c:dLbls>
        <c:gapWidth val="219"/>
        <c:overlap val="100"/>
        <c:axId val="361445160"/>
        <c:axId val="361443200"/>
      </c:barChart>
      <c:catAx>
        <c:axId val="361445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ja-JP"/>
          </a:p>
        </c:txPr>
        <c:crossAx val="361443200"/>
        <c:crosses val="autoZero"/>
        <c:auto val="1"/>
        <c:lblAlgn val="ctr"/>
        <c:lblOffset val="100"/>
        <c:noMultiLvlLbl val="0"/>
      </c:catAx>
      <c:valAx>
        <c:axId val="361443200"/>
        <c:scaling>
          <c:orientation val="minMax"/>
          <c:max val="225"/>
          <c:min val="0"/>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ja-JP"/>
          </a:p>
        </c:txPr>
        <c:crossAx val="361445160"/>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Sheet1!$R$3</c:f>
              <c:strCache>
                <c:ptCount val="1"/>
                <c:pt idx="0">
                  <c:v>A3</c:v>
                </c:pt>
              </c:strCache>
            </c:strRef>
          </c:tx>
          <c:spPr>
            <a:solidFill>
              <a:schemeClr val="accent1"/>
            </a:solidFill>
            <a:ln w="3175">
              <a:solidFill>
                <a:schemeClr val="accent1">
                  <a:lumMod val="40000"/>
                  <a:lumOff val="60000"/>
                </a:schemeClr>
              </a:solidFill>
            </a:ln>
            <a:effectLst/>
          </c:spPr>
          <c:invertIfNegative val="0"/>
          <c:cat>
            <c:strRef>
              <c:f>Sheet1!$Q$4:$Q$14</c:f>
              <c:strCache>
                <c:ptCount val="11"/>
                <c:pt idx="0">
                  <c:v>医師</c:v>
                </c:pt>
                <c:pt idx="2">
                  <c:v>医療関係者</c:v>
                </c:pt>
                <c:pt idx="4">
                  <c:v>そのほか</c:v>
                </c:pt>
                <c:pt idx="6">
                  <c:v>無職</c:v>
                </c:pt>
                <c:pt idx="8">
                  <c:v>未婚・配偶者無し</c:v>
                </c:pt>
                <c:pt idx="10">
                  <c:v>不明</c:v>
                </c:pt>
              </c:strCache>
            </c:strRef>
          </c:cat>
          <c:val>
            <c:numRef>
              <c:f>Sheet1!$R$4:$R$14</c:f>
              <c:numCache>
                <c:formatCode>General</c:formatCode>
                <c:ptCount val="11"/>
                <c:pt idx="0">
                  <c:v>17</c:v>
                </c:pt>
                <c:pt idx="2">
                  <c:v>10</c:v>
                </c:pt>
                <c:pt idx="4">
                  <c:v>3</c:v>
                </c:pt>
                <c:pt idx="6">
                  <c:v>6</c:v>
                </c:pt>
                <c:pt idx="10">
                  <c:v>8</c:v>
                </c:pt>
              </c:numCache>
            </c:numRef>
          </c:val>
          <c:extLst>
            <c:ext xmlns:c16="http://schemas.microsoft.com/office/drawing/2014/chart" uri="{C3380CC4-5D6E-409C-BE32-E72D297353CC}">
              <c16:uniqueId val="{00000000-69EE-4BB6-9995-3440FC7340D4}"/>
            </c:ext>
          </c:extLst>
        </c:ser>
        <c:ser>
          <c:idx val="2"/>
          <c:order val="2"/>
          <c:tx>
            <c:strRef>
              <c:f>Sheet1!$T$3</c:f>
              <c:strCache>
                <c:ptCount val="1"/>
                <c:pt idx="0">
                  <c:v>A2</c:v>
                </c:pt>
              </c:strCache>
            </c:strRef>
          </c:tx>
          <c:spPr>
            <a:solidFill>
              <a:schemeClr val="accent1">
                <a:lumMod val="40000"/>
                <a:lumOff val="60000"/>
              </a:schemeClr>
            </a:solidFill>
            <a:ln w="3175">
              <a:solidFill>
                <a:schemeClr val="accent1">
                  <a:lumMod val="40000"/>
                  <a:lumOff val="60000"/>
                </a:schemeClr>
              </a:solidFill>
            </a:ln>
            <a:effectLst/>
          </c:spPr>
          <c:invertIfNegative val="0"/>
          <c:cat>
            <c:strRef>
              <c:f>Sheet1!$Q$4:$Q$14</c:f>
              <c:strCache>
                <c:ptCount val="11"/>
                <c:pt idx="0">
                  <c:v>医師</c:v>
                </c:pt>
                <c:pt idx="2">
                  <c:v>医療関係者</c:v>
                </c:pt>
                <c:pt idx="4">
                  <c:v>そのほか</c:v>
                </c:pt>
                <c:pt idx="6">
                  <c:v>無職</c:v>
                </c:pt>
                <c:pt idx="8">
                  <c:v>未婚・配偶者無し</c:v>
                </c:pt>
                <c:pt idx="10">
                  <c:v>不明</c:v>
                </c:pt>
              </c:strCache>
            </c:strRef>
          </c:cat>
          <c:val>
            <c:numRef>
              <c:f>Sheet1!$T$4:$T$14</c:f>
              <c:numCache>
                <c:formatCode>General</c:formatCode>
                <c:ptCount val="11"/>
                <c:pt idx="0">
                  <c:v>50</c:v>
                </c:pt>
                <c:pt idx="2">
                  <c:v>43</c:v>
                </c:pt>
                <c:pt idx="4">
                  <c:v>12</c:v>
                </c:pt>
                <c:pt idx="6">
                  <c:v>108</c:v>
                </c:pt>
                <c:pt idx="8">
                  <c:v>57</c:v>
                </c:pt>
                <c:pt idx="10">
                  <c:v>8</c:v>
                </c:pt>
              </c:numCache>
            </c:numRef>
          </c:val>
          <c:extLst>
            <c:ext xmlns:c16="http://schemas.microsoft.com/office/drawing/2014/chart" uri="{C3380CC4-5D6E-409C-BE32-E72D297353CC}">
              <c16:uniqueId val="{00000001-69EE-4BB6-9995-3440FC7340D4}"/>
            </c:ext>
          </c:extLst>
        </c:ser>
        <c:ser>
          <c:idx val="4"/>
          <c:order val="4"/>
          <c:tx>
            <c:strRef>
              <c:f>Sheet1!$V$3</c:f>
              <c:strCache>
                <c:ptCount val="1"/>
                <c:pt idx="0">
                  <c:v>A</c:v>
                </c:pt>
              </c:strCache>
            </c:strRef>
          </c:tx>
          <c:spPr>
            <a:pattFill prst="pct40">
              <a:fgClr>
                <a:schemeClr val="accent1"/>
              </a:fgClr>
              <a:bgClr>
                <a:schemeClr val="bg1"/>
              </a:bgClr>
            </a:pattFill>
            <a:ln w="3175">
              <a:solidFill>
                <a:schemeClr val="accent1">
                  <a:lumMod val="40000"/>
                  <a:lumOff val="60000"/>
                </a:schemeClr>
              </a:solidFill>
            </a:ln>
            <a:effectLst/>
          </c:spPr>
          <c:invertIfNegative val="0"/>
          <c:cat>
            <c:strRef>
              <c:f>Sheet1!$Q$4:$Q$14</c:f>
              <c:strCache>
                <c:ptCount val="11"/>
                <c:pt idx="0">
                  <c:v>医師</c:v>
                </c:pt>
                <c:pt idx="2">
                  <c:v>医療関係者</c:v>
                </c:pt>
                <c:pt idx="4">
                  <c:v>そのほか</c:v>
                </c:pt>
                <c:pt idx="6">
                  <c:v>無職</c:v>
                </c:pt>
                <c:pt idx="8">
                  <c:v>未婚・配偶者無し</c:v>
                </c:pt>
                <c:pt idx="10">
                  <c:v>不明</c:v>
                </c:pt>
              </c:strCache>
            </c:strRef>
          </c:cat>
          <c:val>
            <c:numRef>
              <c:f>Sheet1!$V$4:$V$14</c:f>
              <c:numCache>
                <c:formatCode>General</c:formatCode>
                <c:ptCount val="11"/>
                <c:pt idx="0">
                  <c:v>34</c:v>
                </c:pt>
                <c:pt idx="2">
                  <c:v>34</c:v>
                </c:pt>
                <c:pt idx="4">
                  <c:v>24</c:v>
                </c:pt>
                <c:pt idx="6">
                  <c:v>225</c:v>
                </c:pt>
                <c:pt idx="8">
                  <c:v>35</c:v>
                </c:pt>
                <c:pt idx="10">
                  <c:v>12</c:v>
                </c:pt>
              </c:numCache>
            </c:numRef>
          </c:val>
          <c:extLst>
            <c:ext xmlns:c16="http://schemas.microsoft.com/office/drawing/2014/chart" uri="{C3380CC4-5D6E-409C-BE32-E72D297353CC}">
              <c16:uniqueId val="{00000002-69EE-4BB6-9995-3440FC7340D4}"/>
            </c:ext>
          </c:extLst>
        </c:ser>
        <c:dLbls>
          <c:showLegendKey val="0"/>
          <c:showVal val="0"/>
          <c:showCatName val="0"/>
          <c:showSerName val="0"/>
          <c:showPercent val="0"/>
          <c:showBubbleSize val="0"/>
        </c:dLbls>
        <c:gapWidth val="150"/>
        <c:overlap val="100"/>
        <c:axId val="319109488"/>
        <c:axId val="319109880"/>
        <c:extLst>
          <c:ext xmlns:c15="http://schemas.microsoft.com/office/drawing/2012/chart" uri="{02D57815-91ED-43cb-92C2-25804820EDAC}">
            <c15:filteredBarSeries>
              <c15:ser>
                <c:idx val="1"/>
                <c:order val="1"/>
                <c:tx>
                  <c:strRef>
                    <c:extLst>
                      <c:ext uri="{02D57815-91ED-43cb-92C2-25804820EDAC}">
                        <c15:formulaRef>
                          <c15:sqref>Sheet1!$S$3</c15:sqref>
                        </c15:formulaRef>
                      </c:ext>
                    </c:extLst>
                    <c:strCache>
                      <c:ptCount val="1"/>
                      <c:pt idx="0">
                        <c:v>B3</c:v>
                      </c:pt>
                    </c:strCache>
                  </c:strRef>
                </c:tx>
                <c:spPr>
                  <a:solidFill>
                    <a:schemeClr val="accent2"/>
                  </a:solidFill>
                  <a:ln>
                    <a:noFill/>
                  </a:ln>
                  <a:effectLst/>
                </c:spPr>
                <c:invertIfNegative val="0"/>
                <c:cat>
                  <c:strRef>
                    <c:extLst>
                      <c:ext uri="{02D57815-91ED-43cb-92C2-25804820EDAC}">
                        <c15:formulaRef>
                          <c15:sqref>Sheet1!$Q$4:$Q$14</c15:sqref>
                        </c15:formulaRef>
                      </c:ext>
                    </c:extLst>
                    <c:strCache>
                      <c:ptCount val="11"/>
                      <c:pt idx="0">
                        <c:v>医師</c:v>
                      </c:pt>
                      <c:pt idx="2">
                        <c:v>医療関係者</c:v>
                      </c:pt>
                      <c:pt idx="4">
                        <c:v>そのほか</c:v>
                      </c:pt>
                      <c:pt idx="6">
                        <c:v>無職</c:v>
                      </c:pt>
                      <c:pt idx="8">
                        <c:v>未婚・配偶者無し</c:v>
                      </c:pt>
                      <c:pt idx="10">
                        <c:v>不明</c:v>
                      </c:pt>
                    </c:strCache>
                  </c:strRef>
                </c:cat>
                <c:val>
                  <c:numRef>
                    <c:extLst>
                      <c:ext uri="{02D57815-91ED-43cb-92C2-25804820EDAC}">
                        <c15:formulaRef>
                          <c15:sqref>Sheet1!$S$4:$S$14</c15:sqref>
                        </c15:formulaRef>
                      </c:ext>
                    </c:extLst>
                    <c:numCache>
                      <c:formatCode>General</c:formatCode>
                      <c:ptCount val="11"/>
                      <c:pt idx="0">
                        <c:v>15</c:v>
                      </c:pt>
                      <c:pt idx="2">
                        <c:v>1</c:v>
                      </c:pt>
                      <c:pt idx="4">
                        <c:v>4</c:v>
                      </c:pt>
                      <c:pt idx="6">
                        <c:v>0</c:v>
                      </c:pt>
                      <c:pt idx="10">
                        <c:v>1</c:v>
                      </c:pt>
                    </c:numCache>
                  </c:numRef>
                </c:val>
                <c:extLst>
                  <c:ext xmlns:c16="http://schemas.microsoft.com/office/drawing/2014/chart" uri="{C3380CC4-5D6E-409C-BE32-E72D297353CC}">
                    <c16:uniqueId val="{00000003-69EE-4BB6-9995-3440FC7340D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Sheet1!$U$3</c15:sqref>
                        </c15:formulaRef>
                      </c:ext>
                    </c:extLst>
                    <c:strCache>
                      <c:ptCount val="1"/>
                      <c:pt idx="0">
                        <c:v>B2</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Sheet1!$Q$4:$Q$14</c15:sqref>
                        </c15:formulaRef>
                      </c:ext>
                    </c:extLst>
                    <c:strCache>
                      <c:ptCount val="11"/>
                      <c:pt idx="0">
                        <c:v>医師</c:v>
                      </c:pt>
                      <c:pt idx="2">
                        <c:v>医療関係者</c:v>
                      </c:pt>
                      <c:pt idx="4">
                        <c:v>そのほか</c:v>
                      </c:pt>
                      <c:pt idx="6">
                        <c:v>無職</c:v>
                      </c:pt>
                      <c:pt idx="8">
                        <c:v>未婚・配偶者無し</c:v>
                      </c:pt>
                      <c:pt idx="10">
                        <c:v>不明</c:v>
                      </c:pt>
                    </c:strCache>
                  </c:strRef>
                </c:cat>
                <c:val>
                  <c:numRef>
                    <c:extLst xmlns:c15="http://schemas.microsoft.com/office/drawing/2012/chart">
                      <c:ext xmlns:c15="http://schemas.microsoft.com/office/drawing/2012/chart" uri="{02D57815-91ED-43cb-92C2-25804820EDAC}">
                        <c15:formulaRef>
                          <c15:sqref>Sheet1!$U$4:$U$14</c15:sqref>
                        </c15:formulaRef>
                      </c:ext>
                    </c:extLst>
                    <c:numCache>
                      <c:formatCode>General</c:formatCode>
                      <c:ptCount val="11"/>
                      <c:pt idx="0">
                        <c:v>58</c:v>
                      </c:pt>
                      <c:pt idx="2">
                        <c:v>6</c:v>
                      </c:pt>
                      <c:pt idx="4">
                        <c:v>21</c:v>
                      </c:pt>
                      <c:pt idx="6">
                        <c:v>0</c:v>
                      </c:pt>
                      <c:pt idx="8">
                        <c:v>44</c:v>
                      </c:pt>
                      <c:pt idx="10">
                        <c:v>6</c:v>
                      </c:pt>
                    </c:numCache>
                  </c:numRef>
                </c:val>
                <c:extLst xmlns:c15="http://schemas.microsoft.com/office/drawing/2012/chart">
                  <c:ext xmlns:c16="http://schemas.microsoft.com/office/drawing/2014/chart" uri="{C3380CC4-5D6E-409C-BE32-E72D297353CC}">
                    <c16:uniqueId val="{00000004-69EE-4BB6-9995-3440FC7340D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Sheet1!$W$3</c15:sqref>
                        </c15:formulaRef>
                      </c:ext>
                    </c:extLst>
                    <c:strCache>
                      <c:ptCount val="1"/>
                      <c:pt idx="0">
                        <c:v>B</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Sheet1!$Q$4:$Q$14</c15:sqref>
                        </c15:formulaRef>
                      </c:ext>
                    </c:extLst>
                    <c:strCache>
                      <c:ptCount val="11"/>
                      <c:pt idx="0">
                        <c:v>医師</c:v>
                      </c:pt>
                      <c:pt idx="2">
                        <c:v>医療関係者</c:v>
                      </c:pt>
                      <c:pt idx="4">
                        <c:v>そのほか</c:v>
                      </c:pt>
                      <c:pt idx="6">
                        <c:v>無職</c:v>
                      </c:pt>
                      <c:pt idx="8">
                        <c:v>未婚・配偶者無し</c:v>
                      </c:pt>
                      <c:pt idx="10">
                        <c:v>不明</c:v>
                      </c:pt>
                    </c:strCache>
                  </c:strRef>
                </c:cat>
                <c:val>
                  <c:numRef>
                    <c:extLst xmlns:c15="http://schemas.microsoft.com/office/drawing/2012/chart">
                      <c:ext xmlns:c15="http://schemas.microsoft.com/office/drawing/2012/chart" uri="{02D57815-91ED-43cb-92C2-25804820EDAC}">
                        <c15:formulaRef>
                          <c15:sqref>Sheet1!$W$4:$W$14</c15:sqref>
                        </c15:formulaRef>
                      </c:ext>
                    </c:extLst>
                    <c:numCache>
                      <c:formatCode>General</c:formatCode>
                      <c:ptCount val="11"/>
                      <c:pt idx="0">
                        <c:v>20</c:v>
                      </c:pt>
                      <c:pt idx="2">
                        <c:v>2</c:v>
                      </c:pt>
                      <c:pt idx="4">
                        <c:v>7</c:v>
                      </c:pt>
                      <c:pt idx="6">
                        <c:v>3</c:v>
                      </c:pt>
                      <c:pt idx="8">
                        <c:v>21</c:v>
                      </c:pt>
                      <c:pt idx="10">
                        <c:v>1</c:v>
                      </c:pt>
                    </c:numCache>
                  </c:numRef>
                </c:val>
                <c:extLst xmlns:c15="http://schemas.microsoft.com/office/drawing/2012/chart">
                  <c:ext xmlns:c16="http://schemas.microsoft.com/office/drawing/2014/chart" uri="{C3380CC4-5D6E-409C-BE32-E72D297353CC}">
                    <c16:uniqueId val="{00000005-69EE-4BB6-9995-3440FC7340D4}"/>
                  </c:ext>
                </c:extLst>
              </c15:ser>
            </c15:filteredBarSeries>
          </c:ext>
        </c:extLst>
      </c:barChart>
      <c:catAx>
        <c:axId val="319109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noFill/>
                <a:latin typeface="+mn-lt"/>
                <a:ea typeface="+mn-ea"/>
                <a:cs typeface="+mn-cs"/>
              </a:defRPr>
            </a:pPr>
            <a:endParaRPr lang="ja-JP"/>
          </a:p>
        </c:txPr>
        <c:crossAx val="319109880"/>
        <c:crosses val="autoZero"/>
        <c:auto val="1"/>
        <c:lblAlgn val="ctr"/>
        <c:lblOffset val="100"/>
        <c:noMultiLvlLbl val="0"/>
      </c:catAx>
      <c:valAx>
        <c:axId val="319109880"/>
        <c:scaling>
          <c:orientation val="minMax"/>
          <c:max val="225"/>
          <c:min val="0"/>
        </c:scaling>
        <c:delete val="0"/>
        <c:axPos val="t"/>
        <c:majorGridlines>
          <c:spPr>
            <a:ln w="317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ja-JP"/>
          </a:p>
        </c:txPr>
        <c:crossAx val="319109488"/>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Sheet1!$S$3</c:f>
              <c:strCache>
                <c:ptCount val="1"/>
                <c:pt idx="0">
                  <c:v>B3</c:v>
                </c:pt>
              </c:strCache>
              <c:extLst xmlns:c15="http://schemas.microsoft.com/office/drawing/2012/chart"/>
            </c:strRef>
          </c:tx>
          <c:spPr>
            <a:solidFill>
              <a:schemeClr val="accent3"/>
            </a:solidFill>
            <a:ln w="3175">
              <a:solidFill>
                <a:schemeClr val="accent3">
                  <a:lumMod val="40000"/>
                  <a:lumOff val="60000"/>
                </a:schemeClr>
              </a:solidFill>
            </a:ln>
            <a:effectLst/>
          </c:spPr>
          <c:invertIfNegative val="0"/>
          <c:cat>
            <c:strRef>
              <c:f>Sheet1!$Q$4:$Q$14</c:f>
              <c:strCache>
                <c:ptCount val="11"/>
                <c:pt idx="0">
                  <c:v>医師</c:v>
                </c:pt>
                <c:pt idx="2">
                  <c:v>医療関係者</c:v>
                </c:pt>
                <c:pt idx="4">
                  <c:v>そのほか</c:v>
                </c:pt>
                <c:pt idx="6">
                  <c:v>無職</c:v>
                </c:pt>
                <c:pt idx="8">
                  <c:v>未婚・配偶者無し</c:v>
                </c:pt>
                <c:pt idx="10">
                  <c:v>不明</c:v>
                </c:pt>
              </c:strCache>
              <c:extLst xmlns:c15="http://schemas.microsoft.com/office/drawing/2012/chart"/>
            </c:strRef>
          </c:cat>
          <c:val>
            <c:numRef>
              <c:f>Sheet1!$S$4:$S$14</c:f>
              <c:numCache>
                <c:formatCode>General</c:formatCode>
                <c:ptCount val="11"/>
                <c:pt idx="0">
                  <c:v>15</c:v>
                </c:pt>
                <c:pt idx="2">
                  <c:v>1</c:v>
                </c:pt>
                <c:pt idx="4">
                  <c:v>4</c:v>
                </c:pt>
                <c:pt idx="6">
                  <c:v>0</c:v>
                </c:pt>
                <c:pt idx="10">
                  <c:v>1</c:v>
                </c:pt>
              </c:numCache>
              <c:extLst xmlns:c15="http://schemas.microsoft.com/office/drawing/2012/chart"/>
            </c:numRef>
          </c:val>
          <c:extLst>
            <c:ext xmlns:c16="http://schemas.microsoft.com/office/drawing/2014/chart" uri="{C3380CC4-5D6E-409C-BE32-E72D297353CC}">
              <c16:uniqueId val="{00000000-1ADC-48EF-89B5-77392C0888C1}"/>
            </c:ext>
          </c:extLst>
        </c:ser>
        <c:ser>
          <c:idx val="3"/>
          <c:order val="3"/>
          <c:tx>
            <c:strRef>
              <c:f>Sheet1!$U$3</c:f>
              <c:strCache>
                <c:ptCount val="1"/>
                <c:pt idx="0">
                  <c:v>B2</c:v>
                </c:pt>
              </c:strCache>
              <c:extLst xmlns:c15="http://schemas.microsoft.com/office/drawing/2012/chart"/>
            </c:strRef>
          </c:tx>
          <c:spPr>
            <a:solidFill>
              <a:schemeClr val="accent3">
                <a:lumMod val="40000"/>
                <a:lumOff val="60000"/>
              </a:schemeClr>
            </a:solidFill>
            <a:ln w="3175">
              <a:solidFill>
                <a:schemeClr val="accent3">
                  <a:lumMod val="40000"/>
                  <a:lumOff val="60000"/>
                </a:schemeClr>
              </a:solidFill>
            </a:ln>
            <a:effectLst/>
          </c:spPr>
          <c:invertIfNegative val="0"/>
          <c:cat>
            <c:strRef>
              <c:f>Sheet1!$Q$4:$Q$14</c:f>
              <c:strCache>
                <c:ptCount val="11"/>
                <c:pt idx="0">
                  <c:v>医師</c:v>
                </c:pt>
                <c:pt idx="2">
                  <c:v>医療関係者</c:v>
                </c:pt>
                <c:pt idx="4">
                  <c:v>そのほか</c:v>
                </c:pt>
                <c:pt idx="6">
                  <c:v>無職</c:v>
                </c:pt>
                <c:pt idx="8">
                  <c:v>未婚・配偶者無し</c:v>
                </c:pt>
                <c:pt idx="10">
                  <c:v>不明</c:v>
                </c:pt>
              </c:strCache>
              <c:extLst xmlns:c15="http://schemas.microsoft.com/office/drawing/2012/chart"/>
            </c:strRef>
          </c:cat>
          <c:val>
            <c:numRef>
              <c:f>Sheet1!$U$4:$U$14</c:f>
              <c:numCache>
                <c:formatCode>General</c:formatCode>
                <c:ptCount val="11"/>
                <c:pt idx="0">
                  <c:v>58</c:v>
                </c:pt>
                <c:pt idx="2">
                  <c:v>6</c:v>
                </c:pt>
                <c:pt idx="4">
                  <c:v>21</c:v>
                </c:pt>
                <c:pt idx="6">
                  <c:v>0</c:v>
                </c:pt>
                <c:pt idx="8">
                  <c:v>44</c:v>
                </c:pt>
                <c:pt idx="10">
                  <c:v>6</c:v>
                </c:pt>
              </c:numCache>
              <c:extLst xmlns:c15="http://schemas.microsoft.com/office/drawing/2012/chart"/>
            </c:numRef>
          </c:val>
          <c:extLst>
            <c:ext xmlns:c16="http://schemas.microsoft.com/office/drawing/2014/chart" uri="{C3380CC4-5D6E-409C-BE32-E72D297353CC}">
              <c16:uniqueId val="{00000001-1ADC-48EF-89B5-77392C0888C1}"/>
            </c:ext>
          </c:extLst>
        </c:ser>
        <c:ser>
          <c:idx val="5"/>
          <c:order val="5"/>
          <c:tx>
            <c:strRef>
              <c:f>Sheet1!$W$3</c:f>
              <c:strCache>
                <c:ptCount val="1"/>
                <c:pt idx="0">
                  <c:v>B</c:v>
                </c:pt>
              </c:strCache>
              <c:extLst xmlns:c15="http://schemas.microsoft.com/office/drawing/2012/chart"/>
            </c:strRef>
          </c:tx>
          <c:spPr>
            <a:pattFill prst="pct40">
              <a:fgClr>
                <a:schemeClr val="accent3"/>
              </a:fgClr>
              <a:bgClr>
                <a:schemeClr val="bg1"/>
              </a:bgClr>
            </a:pattFill>
            <a:ln w="3175">
              <a:solidFill>
                <a:schemeClr val="accent3">
                  <a:lumMod val="40000"/>
                  <a:lumOff val="60000"/>
                </a:schemeClr>
              </a:solidFill>
            </a:ln>
            <a:effectLst/>
          </c:spPr>
          <c:invertIfNegative val="0"/>
          <c:cat>
            <c:strRef>
              <c:f>Sheet1!$Q$4:$Q$14</c:f>
              <c:strCache>
                <c:ptCount val="11"/>
                <c:pt idx="0">
                  <c:v>医師</c:v>
                </c:pt>
                <c:pt idx="2">
                  <c:v>医療関係者</c:v>
                </c:pt>
                <c:pt idx="4">
                  <c:v>そのほか</c:v>
                </c:pt>
                <c:pt idx="6">
                  <c:v>無職</c:v>
                </c:pt>
                <c:pt idx="8">
                  <c:v>未婚・配偶者無し</c:v>
                </c:pt>
                <c:pt idx="10">
                  <c:v>不明</c:v>
                </c:pt>
              </c:strCache>
              <c:extLst xmlns:c15="http://schemas.microsoft.com/office/drawing/2012/chart"/>
            </c:strRef>
          </c:cat>
          <c:val>
            <c:numRef>
              <c:f>Sheet1!$W$4:$W$14</c:f>
              <c:numCache>
                <c:formatCode>General</c:formatCode>
                <c:ptCount val="11"/>
                <c:pt idx="0">
                  <c:v>20</c:v>
                </c:pt>
                <c:pt idx="2">
                  <c:v>2</c:v>
                </c:pt>
                <c:pt idx="4">
                  <c:v>7</c:v>
                </c:pt>
                <c:pt idx="6">
                  <c:v>3</c:v>
                </c:pt>
                <c:pt idx="8">
                  <c:v>21</c:v>
                </c:pt>
                <c:pt idx="10">
                  <c:v>1</c:v>
                </c:pt>
              </c:numCache>
              <c:extLst xmlns:c15="http://schemas.microsoft.com/office/drawing/2012/chart"/>
            </c:numRef>
          </c:val>
          <c:extLst>
            <c:ext xmlns:c16="http://schemas.microsoft.com/office/drawing/2014/chart" uri="{C3380CC4-5D6E-409C-BE32-E72D297353CC}">
              <c16:uniqueId val="{00000002-1ADC-48EF-89B5-77392C0888C1}"/>
            </c:ext>
          </c:extLst>
        </c:ser>
        <c:dLbls>
          <c:showLegendKey val="0"/>
          <c:showVal val="0"/>
          <c:showCatName val="0"/>
          <c:showSerName val="0"/>
          <c:showPercent val="0"/>
          <c:showBubbleSize val="0"/>
        </c:dLbls>
        <c:gapWidth val="150"/>
        <c:overlap val="100"/>
        <c:axId val="426302976"/>
        <c:axId val="426303368"/>
        <c:extLst>
          <c:ext xmlns:c15="http://schemas.microsoft.com/office/drawing/2012/chart" uri="{02D57815-91ED-43cb-92C2-25804820EDAC}">
            <c15:filteredBarSeries>
              <c15:ser>
                <c:idx val="0"/>
                <c:order val="0"/>
                <c:tx>
                  <c:strRef>
                    <c:extLst>
                      <c:ext uri="{02D57815-91ED-43cb-92C2-25804820EDAC}">
                        <c15:formulaRef>
                          <c15:sqref>Sheet1!$R$3</c15:sqref>
                        </c15:formulaRef>
                      </c:ext>
                    </c:extLst>
                    <c:strCache>
                      <c:ptCount val="1"/>
                      <c:pt idx="0">
                        <c:v>A3</c:v>
                      </c:pt>
                    </c:strCache>
                  </c:strRef>
                </c:tx>
                <c:spPr>
                  <a:solidFill>
                    <a:schemeClr val="accent1"/>
                  </a:solidFill>
                  <a:ln>
                    <a:noFill/>
                  </a:ln>
                  <a:effectLst/>
                </c:spPr>
                <c:invertIfNegative val="0"/>
                <c:cat>
                  <c:strRef>
                    <c:extLst>
                      <c:ext uri="{02D57815-91ED-43cb-92C2-25804820EDAC}">
                        <c15:formulaRef>
                          <c15:sqref>Sheet1!$Q$4:$Q$14</c15:sqref>
                        </c15:formulaRef>
                      </c:ext>
                    </c:extLst>
                    <c:strCache>
                      <c:ptCount val="11"/>
                      <c:pt idx="0">
                        <c:v>医師</c:v>
                      </c:pt>
                      <c:pt idx="2">
                        <c:v>医療関係者</c:v>
                      </c:pt>
                      <c:pt idx="4">
                        <c:v>そのほか</c:v>
                      </c:pt>
                      <c:pt idx="6">
                        <c:v>無職</c:v>
                      </c:pt>
                      <c:pt idx="8">
                        <c:v>未婚・配偶者無し</c:v>
                      </c:pt>
                      <c:pt idx="10">
                        <c:v>不明</c:v>
                      </c:pt>
                    </c:strCache>
                  </c:strRef>
                </c:cat>
                <c:val>
                  <c:numRef>
                    <c:extLst>
                      <c:ext uri="{02D57815-91ED-43cb-92C2-25804820EDAC}">
                        <c15:formulaRef>
                          <c15:sqref>Sheet1!$R$4:$R$14</c15:sqref>
                        </c15:formulaRef>
                      </c:ext>
                    </c:extLst>
                    <c:numCache>
                      <c:formatCode>General</c:formatCode>
                      <c:ptCount val="11"/>
                      <c:pt idx="0">
                        <c:v>17</c:v>
                      </c:pt>
                      <c:pt idx="2">
                        <c:v>10</c:v>
                      </c:pt>
                      <c:pt idx="4">
                        <c:v>3</c:v>
                      </c:pt>
                      <c:pt idx="6">
                        <c:v>6</c:v>
                      </c:pt>
                      <c:pt idx="10">
                        <c:v>8</c:v>
                      </c:pt>
                    </c:numCache>
                  </c:numRef>
                </c:val>
                <c:extLst>
                  <c:ext xmlns:c16="http://schemas.microsoft.com/office/drawing/2014/chart" uri="{C3380CC4-5D6E-409C-BE32-E72D297353CC}">
                    <c16:uniqueId val="{00000003-1ADC-48EF-89B5-77392C0888C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Sheet1!$T$3</c15:sqref>
                        </c15:formulaRef>
                      </c:ext>
                    </c:extLst>
                    <c:strCache>
                      <c:ptCount val="1"/>
                      <c:pt idx="0">
                        <c:v>A2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Sheet1!$Q$4:$Q$14</c15:sqref>
                        </c15:formulaRef>
                      </c:ext>
                    </c:extLst>
                    <c:strCache>
                      <c:ptCount val="11"/>
                      <c:pt idx="0">
                        <c:v>医師</c:v>
                      </c:pt>
                      <c:pt idx="2">
                        <c:v>医療関係者</c:v>
                      </c:pt>
                      <c:pt idx="4">
                        <c:v>そのほか</c:v>
                      </c:pt>
                      <c:pt idx="6">
                        <c:v>無職</c:v>
                      </c:pt>
                      <c:pt idx="8">
                        <c:v>未婚・配偶者無し</c:v>
                      </c:pt>
                      <c:pt idx="10">
                        <c:v>不明</c:v>
                      </c:pt>
                    </c:strCache>
                  </c:strRef>
                </c:cat>
                <c:val>
                  <c:numRef>
                    <c:extLst xmlns:c15="http://schemas.microsoft.com/office/drawing/2012/chart">
                      <c:ext xmlns:c15="http://schemas.microsoft.com/office/drawing/2012/chart" uri="{02D57815-91ED-43cb-92C2-25804820EDAC}">
                        <c15:formulaRef>
                          <c15:sqref>Sheet1!$T$4:$T$14</c15:sqref>
                        </c15:formulaRef>
                      </c:ext>
                    </c:extLst>
                    <c:numCache>
                      <c:formatCode>General</c:formatCode>
                      <c:ptCount val="11"/>
                      <c:pt idx="0">
                        <c:v>50</c:v>
                      </c:pt>
                      <c:pt idx="2">
                        <c:v>43</c:v>
                      </c:pt>
                      <c:pt idx="4">
                        <c:v>12</c:v>
                      </c:pt>
                      <c:pt idx="6">
                        <c:v>108</c:v>
                      </c:pt>
                      <c:pt idx="8">
                        <c:v>57</c:v>
                      </c:pt>
                      <c:pt idx="10">
                        <c:v>8</c:v>
                      </c:pt>
                    </c:numCache>
                  </c:numRef>
                </c:val>
                <c:extLst xmlns:c15="http://schemas.microsoft.com/office/drawing/2012/chart">
                  <c:ext xmlns:c16="http://schemas.microsoft.com/office/drawing/2014/chart" uri="{C3380CC4-5D6E-409C-BE32-E72D297353CC}">
                    <c16:uniqueId val="{00000004-1ADC-48EF-89B5-77392C0888C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Sheet1!$V$3</c15:sqref>
                        </c15:formulaRef>
                      </c:ext>
                    </c:extLst>
                    <c:strCache>
                      <c:ptCount val="1"/>
                      <c:pt idx="0">
                        <c:v>A</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Sheet1!$Q$4:$Q$14</c15:sqref>
                        </c15:formulaRef>
                      </c:ext>
                    </c:extLst>
                    <c:strCache>
                      <c:ptCount val="11"/>
                      <c:pt idx="0">
                        <c:v>医師</c:v>
                      </c:pt>
                      <c:pt idx="2">
                        <c:v>医療関係者</c:v>
                      </c:pt>
                      <c:pt idx="4">
                        <c:v>そのほか</c:v>
                      </c:pt>
                      <c:pt idx="6">
                        <c:v>無職</c:v>
                      </c:pt>
                      <c:pt idx="8">
                        <c:v>未婚・配偶者無し</c:v>
                      </c:pt>
                      <c:pt idx="10">
                        <c:v>不明</c:v>
                      </c:pt>
                    </c:strCache>
                  </c:strRef>
                </c:cat>
                <c:val>
                  <c:numRef>
                    <c:extLst xmlns:c15="http://schemas.microsoft.com/office/drawing/2012/chart">
                      <c:ext xmlns:c15="http://schemas.microsoft.com/office/drawing/2012/chart" uri="{02D57815-91ED-43cb-92C2-25804820EDAC}">
                        <c15:formulaRef>
                          <c15:sqref>Sheet1!$V$4:$V$14</c15:sqref>
                        </c15:formulaRef>
                      </c:ext>
                    </c:extLst>
                    <c:numCache>
                      <c:formatCode>General</c:formatCode>
                      <c:ptCount val="11"/>
                      <c:pt idx="0">
                        <c:v>34</c:v>
                      </c:pt>
                      <c:pt idx="2">
                        <c:v>34</c:v>
                      </c:pt>
                      <c:pt idx="4">
                        <c:v>24</c:v>
                      </c:pt>
                      <c:pt idx="6">
                        <c:v>225</c:v>
                      </c:pt>
                      <c:pt idx="8">
                        <c:v>35</c:v>
                      </c:pt>
                      <c:pt idx="10">
                        <c:v>12</c:v>
                      </c:pt>
                    </c:numCache>
                  </c:numRef>
                </c:val>
                <c:extLst xmlns:c15="http://schemas.microsoft.com/office/drawing/2012/chart">
                  <c:ext xmlns:c16="http://schemas.microsoft.com/office/drawing/2014/chart" uri="{C3380CC4-5D6E-409C-BE32-E72D297353CC}">
                    <c16:uniqueId val="{00000005-1ADC-48EF-89B5-77392C0888C1}"/>
                  </c:ext>
                </c:extLst>
              </c15:ser>
            </c15:filteredBarSeries>
          </c:ext>
        </c:extLst>
      </c:barChart>
      <c:catAx>
        <c:axId val="426302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noFill/>
                <a:latin typeface="+mn-lt"/>
                <a:ea typeface="+mn-ea"/>
                <a:cs typeface="+mn-cs"/>
              </a:defRPr>
            </a:pPr>
            <a:endParaRPr lang="ja-JP"/>
          </a:p>
        </c:txPr>
        <c:crossAx val="426303368"/>
        <c:crosses val="autoZero"/>
        <c:auto val="1"/>
        <c:lblAlgn val="ctr"/>
        <c:lblOffset val="100"/>
        <c:noMultiLvlLbl val="0"/>
      </c:catAx>
      <c:valAx>
        <c:axId val="426303368"/>
        <c:scaling>
          <c:orientation val="minMax"/>
          <c:max val="225"/>
          <c:min val="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ja-JP"/>
          </a:p>
        </c:txPr>
        <c:crossAx val="42630297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93786047444706E-2"/>
          <c:y val="3.7037037037037035E-2"/>
          <c:w val="0.86358125616463544"/>
          <c:h val="0.94154345290172059"/>
        </c:manualLayout>
      </c:layout>
      <c:doughnutChart>
        <c:varyColors val="1"/>
        <c:ser>
          <c:idx val="0"/>
          <c:order val="0"/>
          <c:tx>
            <c:strRef>
              <c:f>Sheet1!$L$3</c:f>
              <c:strCache>
                <c:ptCount val="1"/>
                <c:pt idx="0">
                  <c:v>女性</c:v>
                </c:pt>
              </c:strCache>
            </c:strRef>
          </c:tx>
          <c:spPr>
            <a:ln w="12700"/>
          </c:spPr>
          <c:dPt>
            <c:idx val="0"/>
            <c:bubble3D val="0"/>
            <c:spPr>
              <a:solidFill>
                <a:schemeClr val="accent3"/>
              </a:solidFill>
              <a:ln w="12700">
                <a:solidFill>
                  <a:schemeClr val="lt1"/>
                </a:solidFill>
              </a:ln>
              <a:effectLst/>
            </c:spPr>
            <c:extLst>
              <c:ext xmlns:c16="http://schemas.microsoft.com/office/drawing/2014/chart" uri="{C3380CC4-5D6E-409C-BE32-E72D297353CC}">
                <c16:uniqueId val="{00000001-4E1E-4C35-8A33-F2244206E3FA}"/>
              </c:ext>
            </c:extLst>
          </c:dPt>
          <c:dPt>
            <c:idx val="1"/>
            <c:bubble3D val="0"/>
            <c:spPr>
              <a:solidFill>
                <a:schemeClr val="accent3">
                  <a:lumMod val="40000"/>
                  <a:lumOff val="60000"/>
                </a:schemeClr>
              </a:solidFill>
              <a:ln w="12700">
                <a:solidFill>
                  <a:schemeClr val="lt1"/>
                </a:solidFill>
              </a:ln>
              <a:effectLst/>
            </c:spPr>
            <c:extLst>
              <c:ext xmlns:c16="http://schemas.microsoft.com/office/drawing/2014/chart" uri="{C3380CC4-5D6E-409C-BE32-E72D297353CC}">
                <c16:uniqueId val="{00000003-4E1E-4C35-8A33-F2244206E3FA}"/>
              </c:ext>
            </c:extLst>
          </c:dPt>
          <c:dPt>
            <c:idx val="2"/>
            <c:bubble3D val="0"/>
            <c:spPr>
              <a:pattFill prst="pct40">
                <a:fgClr>
                  <a:schemeClr val="accent3"/>
                </a:fgClr>
                <a:bgClr>
                  <a:schemeClr val="bg1"/>
                </a:bgClr>
              </a:pattFill>
              <a:ln w="12700">
                <a:solidFill>
                  <a:schemeClr val="lt1"/>
                </a:solidFill>
              </a:ln>
              <a:effectLst/>
            </c:spPr>
            <c:extLst>
              <c:ext xmlns:c16="http://schemas.microsoft.com/office/drawing/2014/chart" uri="{C3380CC4-5D6E-409C-BE32-E72D297353CC}">
                <c16:uniqueId val="{00000005-4E1E-4C35-8A33-F2244206E3FA}"/>
              </c:ext>
            </c:extLst>
          </c:dPt>
          <c:dPt>
            <c:idx val="3"/>
            <c:bubble3D val="0"/>
            <c:spPr>
              <a:solidFill>
                <a:schemeClr val="accent5">
                  <a:lumMod val="40000"/>
                  <a:lumOff val="60000"/>
                </a:schemeClr>
              </a:solidFill>
              <a:ln w="12700">
                <a:solidFill>
                  <a:schemeClr val="lt1"/>
                </a:solidFill>
              </a:ln>
              <a:effectLst/>
            </c:spPr>
            <c:extLst>
              <c:ext xmlns:c16="http://schemas.microsoft.com/office/drawing/2014/chart" uri="{C3380CC4-5D6E-409C-BE32-E72D297353CC}">
                <c16:uniqueId val="{00000007-4E1E-4C35-8A33-F2244206E3FA}"/>
              </c:ext>
            </c:extLst>
          </c:dPt>
          <c:dLbls>
            <c:dLbl>
              <c:idx val="0"/>
              <c:layout>
                <c:manualLayout>
                  <c:x val="-7.7847649883434352E-17"/>
                  <c:y val="4.6296296296296294E-3"/>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1E-4C35-8A33-F2244206E3FA}"/>
                </c:ext>
              </c:extLst>
            </c:dLbl>
            <c:dLbl>
              <c:idx val="3"/>
              <c:layout>
                <c:manualLayout>
                  <c:x val="0"/>
                  <c:y val="-4.243778136006664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1E-4C35-8A33-F2244206E3F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Sheet1!$K$4:$K$7</c:f>
              <c:strCache>
                <c:ptCount val="4"/>
                <c:pt idx="0">
                  <c:v>利用中</c:v>
                </c:pt>
                <c:pt idx="1">
                  <c:v>将来利用したい</c:v>
                </c:pt>
                <c:pt idx="2">
                  <c:v>利用しない</c:v>
                </c:pt>
                <c:pt idx="3">
                  <c:v>未回答</c:v>
                </c:pt>
              </c:strCache>
            </c:strRef>
          </c:cat>
          <c:val>
            <c:numRef>
              <c:f>Sheet1!$L$4:$L$7</c:f>
              <c:numCache>
                <c:formatCode>General</c:formatCode>
                <c:ptCount val="4"/>
                <c:pt idx="0">
                  <c:v>21</c:v>
                </c:pt>
                <c:pt idx="1">
                  <c:v>135</c:v>
                </c:pt>
                <c:pt idx="2">
                  <c:v>52</c:v>
                </c:pt>
                <c:pt idx="3">
                  <c:v>11</c:v>
                </c:pt>
              </c:numCache>
            </c:numRef>
          </c:val>
          <c:extLst>
            <c:ext xmlns:c16="http://schemas.microsoft.com/office/drawing/2014/chart" uri="{C3380CC4-5D6E-409C-BE32-E72D297353CC}">
              <c16:uniqueId val="{00000008-4E1E-4C35-8A33-F2244206E3FA}"/>
            </c:ext>
          </c:extLst>
        </c:ser>
        <c:ser>
          <c:idx val="1"/>
          <c:order val="1"/>
          <c:tx>
            <c:strRef>
              <c:f>Sheet1!$M$3</c:f>
              <c:strCache>
                <c:ptCount val="1"/>
                <c:pt idx="0">
                  <c:v>男性</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A-4E1E-4C35-8A33-F2244206E3FA}"/>
              </c:ext>
            </c:extLst>
          </c:dPt>
          <c:dPt>
            <c:idx val="1"/>
            <c:bubble3D val="0"/>
            <c:spPr>
              <a:solidFill>
                <a:schemeClr val="accent1">
                  <a:lumMod val="60000"/>
                  <a:lumOff val="40000"/>
                </a:schemeClr>
              </a:solidFill>
              <a:ln w="12700">
                <a:solidFill>
                  <a:schemeClr val="lt1"/>
                </a:solidFill>
              </a:ln>
              <a:effectLst/>
            </c:spPr>
            <c:extLst>
              <c:ext xmlns:c16="http://schemas.microsoft.com/office/drawing/2014/chart" uri="{C3380CC4-5D6E-409C-BE32-E72D297353CC}">
                <c16:uniqueId val="{0000000C-4E1E-4C35-8A33-F2244206E3FA}"/>
              </c:ext>
            </c:extLst>
          </c:dPt>
          <c:dPt>
            <c:idx val="2"/>
            <c:bubble3D val="0"/>
            <c:spPr>
              <a:pattFill prst="pct40">
                <a:fgClr>
                  <a:schemeClr val="accent1"/>
                </a:fgClr>
                <a:bgClr>
                  <a:schemeClr val="bg1"/>
                </a:bgClr>
              </a:pattFill>
              <a:ln w="12700">
                <a:solidFill>
                  <a:schemeClr val="lt1"/>
                </a:solidFill>
              </a:ln>
              <a:effectLst/>
            </c:spPr>
            <c:extLst>
              <c:ext xmlns:c16="http://schemas.microsoft.com/office/drawing/2014/chart" uri="{C3380CC4-5D6E-409C-BE32-E72D297353CC}">
                <c16:uniqueId val="{0000000E-4E1E-4C35-8A33-F2244206E3FA}"/>
              </c:ext>
            </c:extLst>
          </c:dPt>
          <c:dPt>
            <c:idx val="3"/>
            <c:bubble3D val="0"/>
            <c:spPr>
              <a:solidFill>
                <a:schemeClr val="accent5">
                  <a:lumMod val="40000"/>
                  <a:lumOff val="60000"/>
                </a:schemeClr>
              </a:solidFill>
              <a:ln w="12700">
                <a:solidFill>
                  <a:schemeClr val="lt1"/>
                </a:solidFill>
              </a:ln>
              <a:effectLst/>
            </c:spPr>
            <c:extLst>
              <c:ext xmlns:c16="http://schemas.microsoft.com/office/drawing/2014/chart" uri="{C3380CC4-5D6E-409C-BE32-E72D297353CC}">
                <c16:uniqueId val="{00000010-4E1E-4C35-8A33-F2244206E3FA}"/>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6="http://schemas.microsoft.com/office/drawing/2014/chart" uri="{C3380CC4-5D6E-409C-BE32-E72D297353CC}">
                  <c16:uniqueId val="{0000000A-4E1E-4C35-8A33-F2244206E3FA}"/>
                </c:ext>
              </c:extLst>
            </c:dLbl>
            <c:dLbl>
              <c:idx val="3"/>
              <c:layout>
                <c:manualLayout>
                  <c:x val="0"/>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0-4E1E-4C35-8A33-F2244206E3F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Sheet1!$K$4:$K$7</c:f>
              <c:strCache>
                <c:ptCount val="4"/>
                <c:pt idx="0">
                  <c:v>利用中</c:v>
                </c:pt>
                <c:pt idx="1">
                  <c:v>将来利用したい</c:v>
                </c:pt>
                <c:pt idx="2">
                  <c:v>利用しない</c:v>
                </c:pt>
                <c:pt idx="3">
                  <c:v>未回答</c:v>
                </c:pt>
              </c:strCache>
            </c:strRef>
          </c:cat>
          <c:val>
            <c:numRef>
              <c:f>Sheet1!$M$4:$M$7</c:f>
              <c:numCache>
                <c:formatCode>General</c:formatCode>
                <c:ptCount val="4"/>
                <c:pt idx="0">
                  <c:v>45</c:v>
                </c:pt>
                <c:pt idx="1">
                  <c:v>278</c:v>
                </c:pt>
                <c:pt idx="2">
                  <c:v>359</c:v>
                </c:pt>
                <c:pt idx="3">
                  <c:v>21</c:v>
                </c:pt>
              </c:numCache>
            </c:numRef>
          </c:val>
          <c:extLst>
            <c:ext xmlns:c16="http://schemas.microsoft.com/office/drawing/2014/chart" uri="{C3380CC4-5D6E-409C-BE32-E72D297353CC}">
              <c16:uniqueId val="{00000011-4E1E-4C35-8A33-F2244206E3FA}"/>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B0D60-989B-403B-8AA8-D6EED9B2E2EF}" type="datetimeFigureOut">
              <a:rPr kumimoji="1" lang="ja-JP" altLang="en-US" smtClean="0"/>
              <a:t>2018/3/15</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E327A-5D7F-439E-BD0B-EDCAE6D6C8EA}" type="slidenum">
              <a:rPr kumimoji="1" lang="ja-JP" altLang="en-US" smtClean="0"/>
              <a:t>‹#›</a:t>
            </a:fld>
            <a:endParaRPr kumimoji="1" lang="ja-JP" altLang="en-US"/>
          </a:p>
        </p:txBody>
      </p:sp>
    </p:spTree>
    <p:extLst>
      <p:ext uri="{BB962C8B-B14F-4D97-AF65-F5344CB8AC3E}">
        <p14:creationId xmlns:p14="http://schemas.microsoft.com/office/powerpoint/2010/main" val="27792004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528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2479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紫＿右">
    <p:bg>
      <p:bgRef idx="1001">
        <a:schemeClr val="bg1"/>
      </p:bgRef>
    </p:bg>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5" name="直線コネクタ 64"/>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2" name="直線コネクタ 61"/>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0" name="直線コネクタ 59"/>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36" name="直線コネクタ 35"/>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8" name="直線コネクタ 57"/>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0" name="Slide Number Placeholder 5"/>
          <p:cNvSpPr>
            <a:spLocks noGrp="1"/>
          </p:cNvSpPr>
          <p:nvPr>
            <p:ph type="sldNum" sz="quarter" idx="12"/>
          </p:nvPr>
        </p:nvSpPr>
        <p:spPr>
          <a:xfrm>
            <a:off x="6128164" y="9129002"/>
            <a:ext cx="612000" cy="540000"/>
          </a:xfrm>
        </p:spPr>
        <p:txBody>
          <a:bodyPr/>
          <a:lstStyle>
            <a:lvl1pPr algn="r">
              <a:defRPr sz="979"/>
            </a:lvl1pPr>
          </a:lstStyle>
          <a:p>
            <a:fld id="{7361369F-80CA-481E-B688-B9B32EE909D5}" type="slidenum">
              <a:rPr lang="ja-JP" altLang="en-US" smtClean="0">
                <a:solidFill>
                  <a:prstClr val="black">
                    <a:tint val="75000"/>
                  </a:prstClr>
                </a:solidFill>
              </a:rPr>
              <a:pPr/>
              <a:t>‹#›</a:t>
            </a:fld>
            <a:endParaRPr lang="ja-JP" altLang="en-US">
              <a:solidFill>
                <a:prstClr val="black">
                  <a:tint val="75000"/>
                </a:prstClr>
              </a:solidFill>
            </a:endParaRPr>
          </a:p>
        </p:txBody>
      </p:sp>
      <p:grpSp>
        <p:nvGrpSpPr>
          <p:cNvPr id="4" name="グループ化 3"/>
          <p:cNvGrpSpPr/>
          <p:nvPr userDrawn="1"/>
        </p:nvGrpSpPr>
        <p:grpSpPr>
          <a:xfrm>
            <a:off x="6537774" y="315643"/>
            <a:ext cx="326585" cy="717504"/>
            <a:chOff x="7206063" y="493082"/>
            <a:chExt cx="360000" cy="774421"/>
          </a:xfrm>
        </p:grpSpPr>
        <p:sp>
          <p:nvSpPr>
            <p:cNvPr id="2" name="片側の 2 つの角を丸めた四角形 1"/>
            <p:cNvSpPr/>
            <p:nvPr userDrawn="1"/>
          </p:nvSpPr>
          <p:spPr>
            <a:xfrm rot="16200000">
              <a:off x="7026063" y="705497"/>
              <a:ext cx="720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3" name="テキスト ボックス 2"/>
            <p:cNvSpPr txBox="1"/>
            <p:nvPr userDrawn="1"/>
          </p:nvSpPr>
          <p:spPr>
            <a:xfrm>
              <a:off x="7224110" y="493082"/>
              <a:ext cx="341953" cy="774421"/>
            </a:xfrm>
            <a:prstGeom prst="rect">
              <a:avLst/>
            </a:prstGeom>
            <a:noFill/>
          </p:spPr>
          <p:txBody>
            <a:bodyPr vert="eaVert" wrap="none" rtlCol="0">
              <a:spAutoFit/>
            </a:bodyPr>
            <a:lstStyle/>
            <a:p>
              <a:pPr defTabSz="903098"/>
              <a:r>
                <a:rPr lang="ja-JP" altLang="en-US" sz="816" dirty="0">
                  <a:solidFill>
                    <a:prstClr val="black"/>
                  </a:solidFill>
                </a:rPr>
                <a:t>　はじめに　</a:t>
              </a:r>
            </a:p>
          </p:txBody>
        </p:sp>
      </p:grpSp>
    </p:spTree>
    <p:extLst>
      <p:ext uri="{BB962C8B-B14F-4D97-AF65-F5344CB8AC3E}">
        <p14:creationId xmlns:p14="http://schemas.microsoft.com/office/powerpoint/2010/main" val="9907284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みどり＿左">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8" name="直線コネクタ 67"/>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5" name="直線コネクタ 64"/>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3" name="直線コネクタ 62"/>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57" name="直線コネクタ 56"/>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6" name="Slide Number Placeholder 5"/>
          <p:cNvSpPr>
            <a:spLocks noGrp="1"/>
          </p:cNvSpPr>
          <p:nvPr>
            <p:ph type="sldNum" sz="quarter" idx="12"/>
          </p:nvPr>
        </p:nvSpPr>
        <p:spPr>
          <a:xfrm>
            <a:off x="108363" y="9129002"/>
            <a:ext cx="612000" cy="540000"/>
          </a:xfrm>
        </p:spPr>
        <p:txBody>
          <a:bodyPr/>
          <a:lstStyle>
            <a:lvl1pPr algn="l">
              <a:defRPr sz="979"/>
            </a:lvl1pPr>
          </a:lstStyle>
          <a:p>
            <a:fld id="{7361369F-80CA-481E-B688-B9B32EE909D5}"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156" name="グループ化 155"/>
          <p:cNvGrpSpPr/>
          <p:nvPr userDrawn="1"/>
        </p:nvGrpSpPr>
        <p:grpSpPr>
          <a:xfrm>
            <a:off x="-28204" y="4721679"/>
            <a:ext cx="343721" cy="1033978"/>
            <a:chOff x="-31090" y="5114124"/>
            <a:chExt cx="378889" cy="1116000"/>
          </a:xfrm>
        </p:grpSpPr>
        <p:sp>
          <p:nvSpPr>
            <p:cNvPr id="157" name="片側の 2 つの角を丸めた四角形 156"/>
            <p:cNvSpPr/>
            <p:nvPr userDrawn="1"/>
          </p:nvSpPr>
          <p:spPr>
            <a:xfrm rot="5400000" flipH="1">
              <a:off x="-390201" y="5492124"/>
              <a:ext cx="1116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58" name="テキスト ボックス 157"/>
            <p:cNvSpPr txBox="1"/>
            <p:nvPr userDrawn="1"/>
          </p:nvSpPr>
          <p:spPr>
            <a:xfrm>
              <a:off x="-31090" y="5135810"/>
              <a:ext cx="311278" cy="1072626"/>
            </a:xfrm>
            <a:prstGeom prst="rect">
              <a:avLst/>
            </a:prstGeom>
            <a:noFill/>
          </p:spPr>
          <p:txBody>
            <a:bodyPr vert="eaVert" wrap="square" rtlCol="0">
              <a:spAutoFit/>
            </a:bodyPr>
            <a:lstStyle/>
            <a:p>
              <a:pPr defTabSz="903098"/>
              <a:r>
                <a:rPr lang="ja-JP" altLang="en-US" sz="635" dirty="0">
                  <a:solidFill>
                    <a:prstClr val="black"/>
                  </a:solidFill>
                </a:rPr>
                <a:t>熊本県医師修学資金制度</a:t>
              </a:r>
            </a:p>
          </p:txBody>
        </p:sp>
      </p:grpSp>
    </p:spTree>
    <p:extLst>
      <p:ext uri="{BB962C8B-B14F-4D97-AF65-F5344CB8AC3E}">
        <p14:creationId xmlns:p14="http://schemas.microsoft.com/office/powerpoint/2010/main" val="202817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青＿右">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45" name="グループ化 44"/>
            <p:cNvGrpSpPr/>
            <p:nvPr userDrawn="1"/>
          </p:nvGrpSpPr>
          <p:grpSpPr>
            <a:xfrm>
              <a:off x="359756" y="358570"/>
              <a:ext cx="6840162" cy="10056263"/>
              <a:chOff x="8035256" y="123046"/>
              <a:chExt cx="6840162" cy="10056263"/>
            </a:xfrm>
          </p:grpSpPr>
          <p:cxnSp>
            <p:nvCxnSpPr>
              <p:cNvPr id="67" name="直線コネクタ 66"/>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userDrawn="1"/>
          </p:nvGrpSpPr>
          <p:grpSpPr>
            <a:xfrm>
              <a:off x="0" y="0"/>
              <a:ext cx="7559675" cy="10691813"/>
              <a:chOff x="0" y="0"/>
              <a:chExt cx="7559675" cy="10691813"/>
            </a:xfrm>
          </p:grpSpPr>
          <p:grpSp>
            <p:nvGrpSpPr>
              <p:cNvPr id="47" name="グループ化 46"/>
              <p:cNvGrpSpPr/>
              <p:nvPr userDrawn="1"/>
            </p:nvGrpSpPr>
            <p:grpSpPr>
              <a:xfrm>
                <a:off x="0" y="1662700"/>
                <a:ext cx="7559675" cy="2161746"/>
                <a:chOff x="0" y="1440873"/>
                <a:chExt cx="7559675" cy="2161746"/>
              </a:xfrm>
            </p:grpSpPr>
            <p:cxnSp>
              <p:nvCxnSpPr>
                <p:cNvPr id="64" name="直線コネクタ 63"/>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userDrawn="1"/>
            </p:nvGrpSpPr>
            <p:grpSpPr>
              <a:xfrm>
                <a:off x="540000" y="0"/>
                <a:ext cx="6480541" cy="10691813"/>
                <a:chOff x="540000" y="0"/>
                <a:chExt cx="6480541" cy="10691813"/>
              </a:xfrm>
            </p:grpSpPr>
            <p:cxnSp>
              <p:nvCxnSpPr>
                <p:cNvPr id="62" name="直線コネクタ 61"/>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userDrawn="1"/>
            </p:nvGrpSpPr>
            <p:grpSpPr>
              <a:xfrm>
                <a:off x="0" y="0"/>
                <a:ext cx="7559675" cy="10691813"/>
                <a:chOff x="0" y="0"/>
                <a:chExt cx="7559675" cy="10691813"/>
              </a:xfrm>
            </p:grpSpPr>
            <p:cxnSp>
              <p:nvCxnSpPr>
                <p:cNvPr id="56" name="直線コネクタ 55"/>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0" name="直線コネクタ 59"/>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userDrawn="1"/>
            </p:nvGrpSpPr>
            <p:grpSpPr>
              <a:xfrm flipV="1">
                <a:off x="0" y="6895227"/>
                <a:ext cx="7559675" cy="2161746"/>
                <a:chOff x="0" y="1440873"/>
                <a:chExt cx="7559675" cy="2161746"/>
              </a:xfrm>
            </p:grpSpPr>
            <p:cxnSp>
              <p:nvCxnSpPr>
                <p:cNvPr id="53" name="直線コネクタ 5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0" name="Slide Number Placeholder 5"/>
          <p:cNvSpPr>
            <a:spLocks noGrp="1"/>
          </p:cNvSpPr>
          <p:nvPr>
            <p:ph type="sldNum" sz="quarter" idx="12"/>
          </p:nvPr>
        </p:nvSpPr>
        <p:spPr>
          <a:xfrm>
            <a:off x="6128164" y="9129002"/>
            <a:ext cx="612000" cy="540000"/>
          </a:xfrm>
        </p:spPr>
        <p:txBody>
          <a:bodyPr/>
          <a:lstStyle>
            <a:lvl1pPr algn="r">
              <a:defRPr sz="979"/>
            </a:lvl1pPr>
          </a:lstStyle>
          <a:p>
            <a:fld id="{7361369F-80CA-481E-B688-B9B32EE909D5}" type="slidenum">
              <a:rPr lang="ja-JP" altLang="en-US" smtClean="0">
                <a:solidFill>
                  <a:prstClr val="black">
                    <a:tint val="75000"/>
                  </a:prstClr>
                </a:solidFill>
              </a:rPr>
              <a:pPr/>
              <a:t>‹#›</a:t>
            </a:fld>
            <a:endParaRPr lang="ja-JP" altLang="en-US">
              <a:solidFill>
                <a:prstClr val="black">
                  <a:tint val="75000"/>
                </a:prstClr>
              </a:solidFill>
            </a:endParaRPr>
          </a:p>
        </p:txBody>
      </p:sp>
      <p:grpSp>
        <p:nvGrpSpPr>
          <p:cNvPr id="128" name="グループ化 127"/>
          <p:cNvGrpSpPr/>
          <p:nvPr userDrawn="1"/>
        </p:nvGrpSpPr>
        <p:grpSpPr>
          <a:xfrm>
            <a:off x="6537774" y="5824849"/>
            <a:ext cx="326585" cy="600374"/>
            <a:chOff x="7199675" y="6611877"/>
            <a:chExt cx="360000" cy="648000"/>
          </a:xfrm>
        </p:grpSpPr>
        <p:sp>
          <p:nvSpPr>
            <p:cNvPr id="129" name="片側の 2 つの角を丸めた四角形 128"/>
            <p:cNvSpPr/>
            <p:nvPr userDrawn="1"/>
          </p:nvSpPr>
          <p:spPr>
            <a:xfrm rot="16200000">
              <a:off x="7055675" y="6755877"/>
              <a:ext cx="648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30" name="テキスト ボックス 129"/>
            <p:cNvSpPr txBox="1"/>
            <p:nvPr userDrawn="1"/>
          </p:nvSpPr>
          <p:spPr>
            <a:xfrm>
              <a:off x="7217722" y="6697349"/>
              <a:ext cx="341953" cy="475173"/>
            </a:xfrm>
            <a:prstGeom prst="rect">
              <a:avLst/>
            </a:prstGeom>
            <a:noFill/>
          </p:spPr>
          <p:txBody>
            <a:bodyPr vert="eaVert" wrap="none" rtlCol="0">
              <a:spAutoFit/>
            </a:bodyPr>
            <a:lstStyle/>
            <a:p>
              <a:pPr defTabSz="903098"/>
              <a:r>
                <a:rPr lang="ja-JP" altLang="en-US" sz="816" spc="544" dirty="0">
                  <a:solidFill>
                    <a:prstClr val="black"/>
                  </a:solidFill>
                </a:rPr>
                <a:t>業績</a:t>
              </a:r>
            </a:p>
          </p:txBody>
        </p:sp>
      </p:grpSp>
    </p:spTree>
    <p:extLst>
      <p:ext uri="{BB962C8B-B14F-4D97-AF65-F5344CB8AC3E}">
        <p14:creationId xmlns:p14="http://schemas.microsoft.com/office/powerpoint/2010/main" val="146339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青＿左">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8" name="直線コネクタ 67"/>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5" name="直線コネクタ 64"/>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3" name="直線コネクタ 62"/>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57" name="直線コネクタ 56"/>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6" name="Slide Number Placeholder 5"/>
          <p:cNvSpPr>
            <a:spLocks noGrp="1"/>
          </p:cNvSpPr>
          <p:nvPr>
            <p:ph type="sldNum" sz="quarter" idx="12"/>
          </p:nvPr>
        </p:nvSpPr>
        <p:spPr>
          <a:xfrm>
            <a:off x="108363" y="9129002"/>
            <a:ext cx="612000" cy="540000"/>
          </a:xfrm>
        </p:spPr>
        <p:txBody>
          <a:bodyPr/>
          <a:lstStyle>
            <a:lvl1pPr algn="l">
              <a:defRPr sz="979"/>
            </a:lvl1pPr>
          </a:lstStyle>
          <a:p>
            <a:fld id="{7361369F-80CA-481E-B688-B9B32EE909D5}"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150" name="グループ化 149"/>
          <p:cNvGrpSpPr/>
          <p:nvPr userDrawn="1"/>
        </p:nvGrpSpPr>
        <p:grpSpPr>
          <a:xfrm>
            <a:off x="-28112" y="5824849"/>
            <a:ext cx="343629" cy="600374"/>
            <a:chOff x="-30989" y="6304805"/>
            <a:chExt cx="378788" cy="648000"/>
          </a:xfrm>
        </p:grpSpPr>
        <p:sp>
          <p:nvSpPr>
            <p:cNvPr id="151" name="片側の 2 つの角を丸めた四角形 150"/>
            <p:cNvSpPr/>
            <p:nvPr userDrawn="1"/>
          </p:nvSpPr>
          <p:spPr>
            <a:xfrm rot="5400000" flipH="1">
              <a:off x="-156201" y="6448805"/>
              <a:ext cx="648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52" name="テキスト ボックス 151"/>
            <p:cNvSpPr txBox="1"/>
            <p:nvPr userDrawn="1"/>
          </p:nvSpPr>
          <p:spPr>
            <a:xfrm>
              <a:off x="-30989" y="6390277"/>
              <a:ext cx="341953" cy="475173"/>
            </a:xfrm>
            <a:prstGeom prst="rect">
              <a:avLst/>
            </a:prstGeom>
            <a:noFill/>
          </p:spPr>
          <p:txBody>
            <a:bodyPr vert="eaVert" wrap="none" rtlCol="0">
              <a:spAutoFit/>
            </a:bodyPr>
            <a:lstStyle/>
            <a:p>
              <a:pPr defTabSz="903098"/>
              <a:r>
                <a:rPr lang="ja-JP" altLang="en-US" sz="816" spc="544" dirty="0">
                  <a:solidFill>
                    <a:prstClr val="black"/>
                  </a:solidFill>
                </a:rPr>
                <a:t>業績</a:t>
              </a:r>
            </a:p>
          </p:txBody>
        </p:sp>
      </p:grpSp>
    </p:spTree>
    <p:extLst>
      <p:ext uri="{BB962C8B-B14F-4D97-AF65-F5344CB8AC3E}">
        <p14:creationId xmlns:p14="http://schemas.microsoft.com/office/powerpoint/2010/main" val="72939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水＿右">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8" name="直線コネクタ 67"/>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5" name="直線コネクタ 64"/>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3" name="直線コネクタ 62"/>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57" name="直線コネクタ 56"/>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6" name="Slide Number Placeholder 5"/>
          <p:cNvSpPr>
            <a:spLocks noGrp="1"/>
          </p:cNvSpPr>
          <p:nvPr>
            <p:ph type="sldNum" sz="quarter" idx="12"/>
          </p:nvPr>
        </p:nvSpPr>
        <p:spPr>
          <a:xfrm>
            <a:off x="6128164" y="9129002"/>
            <a:ext cx="612000" cy="540000"/>
          </a:xfrm>
        </p:spPr>
        <p:txBody>
          <a:bodyPr/>
          <a:lstStyle>
            <a:lvl1pPr algn="r">
              <a:defRPr sz="979"/>
            </a:lvl1pPr>
          </a:lstStyle>
          <a:p>
            <a:fld id="{7361369F-80CA-481E-B688-B9B32EE909D5}" type="slidenum">
              <a:rPr lang="ja-JP" altLang="en-US" smtClean="0">
                <a:solidFill>
                  <a:prstClr val="black">
                    <a:tint val="75000"/>
                  </a:prstClr>
                </a:solidFill>
              </a:rPr>
              <a:pPr/>
              <a:t>‹#›</a:t>
            </a:fld>
            <a:endParaRPr lang="ja-JP" altLang="en-US">
              <a:solidFill>
                <a:prstClr val="black">
                  <a:tint val="75000"/>
                </a:prstClr>
              </a:solidFill>
            </a:endParaRPr>
          </a:p>
        </p:txBody>
      </p:sp>
      <p:grpSp>
        <p:nvGrpSpPr>
          <p:cNvPr id="132" name="グループ化 131"/>
          <p:cNvGrpSpPr/>
          <p:nvPr userDrawn="1"/>
        </p:nvGrpSpPr>
        <p:grpSpPr>
          <a:xfrm>
            <a:off x="6537774" y="6494414"/>
            <a:ext cx="326585" cy="667082"/>
            <a:chOff x="7194151" y="7583487"/>
            <a:chExt cx="360000" cy="720000"/>
          </a:xfrm>
        </p:grpSpPr>
        <p:sp>
          <p:nvSpPr>
            <p:cNvPr id="133" name="片側の 2 つの角を丸めた四角形 132"/>
            <p:cNvSpPr/>
            <p:nvPr userDrawn="1"/>
          </p:nvSpPr>
          <p:spPr>
            <a:xfrm rot="16200000">
              <a:off x="7014151" y="7763487"/>
              <a:ext cx="720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34" name="テキスト ボックス 133"/>
            <p:cNvSpPr txBox="1"/>
            <p:nvPr userDrawn="1"/>
          </p:nvSpPr>
          <p:spPr>
            <a:xfrm>
              <a:off x="7212198" y="7666488"/>
              <a:ext cx="341953" cy="549501"/>
            </a:xfrm>
            <a:prstGeom prst="rect">
              <a:avLst/>
            </a:prstGeom>
            <a:noFill/>
          </p:spPr>
          <p:txBody>
            <a:bodyPr vert="eaVert" wrap="none" rtlCol="0">
              <a:spAutoFit/>
            </a:bodyPr>
            <a:lstStyle/>
            <a:p>
              <a:pPr defTabSz="903098"/>
              <a:r>
                <a:rPr lang="ja-JP" altLang="en-US" sz="816" dirty="0">
                  <a:solidFill>
                    <a:prstClr val="black"/>
                  </a:solidFill>
                </a:rPr>
                <a:t>おわりに</a:t>
              </a:r>
            </a:p>
          </p:txBody>
        </p:sp>
      </p:grpSp>
    </p:spTree>
    <p:extLst>
      <p:ext uri="{BB962C8B-B14F-4D97-AF65-F5344CB8AC3E}">
        <p14:creationId xmlns:p14="http://schemas.microsoft.com/office/powerpoint/2010/main" val="2172890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水＿左">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8" name="直線コネクタ 67"/>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5" name="直線コネクタ 64"/>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3" name="直線コネクタ 62"/>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57" name="直線コネクタ 56"/>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7" name="Slide Number Placeholder 5"/>
          <p:cNvSpPr>
            <a:spLocks noGrp="1"/>
          </p:cNvSpPr>
          <p:nvPr>
            <p:ph type="sldNum" sz="quarter" idx="12"/>
          </p:nvPr>
        </p:nvSpPr>
        <p:spPr>
          <a:xfrm>
            <a:off x="108363" y="9129002"/>
            <a:ext cx="612000" cy="540000"/>
          </a:xfrm>
        </p:spPr>
        <p:txBody>
          <a:bodyPr/>
          <a:lstStyle>
            <a:lvl1pPr algn="l">
              <a:defRPr sz="979"/>
            </a:lvl1pPr>
          </a:lstStyle>
          <a:p>
            <a:fld id="{7361369F-80CA-481E-B688-B9B32EE909D5}"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153" name="グループ化 152"/>
          <p:cNvGrpSpPr/>
          <p:nvPr userDrawn="1"/>
        </p:nvGrpSpPr>
        <p:grpSpPr>
          <a:xfrm>
            <a:off x="-28112" y="6494414"/>
            <a:ext cx="343629" cy="667082"/>
            <a:chOff x="-30989" y="7027484"/>
            <a:chExt cx="378788" cy="720000"/>
          </a:xfrm>
        </p:grpSpPr>
        <p:sp>
          <p:nvSpPr>
            <p:cNvPr id="154" name="片側の 2 つの角を丸めた四角形 153"/>
            <p:cNvSpPr/>
            <p:nvPr userDrawn="1"/>
          </p:nvSpPr>
          <p:spPr>
            <a:xfrm rot="5400000" flipH="1">
              <a:off x="-192201" y="7207484"/>
              <a:ext cx="720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55" name="テキスト ボックス 154"/>
            <p:cNvSpPr txBox="1"/>
            <p:nvPr userDrawn="1"/>
          </p:nvSpPr>
          <p:spPr>
            <a:xfrm>
              <a:off x="-30989" y="7110485"/>
              <a:ext cx="341953" cy="549501"/>
            </a:xfrm>
            <a:prstGeom prst="rect">
              <a:avLst/>
            </a:prstGeom>
            <a:noFill/>
          </p:spPr>
          <p:txBody>
            <a:bodyPr vert="eaVert" wrap="none" rtlCol="0">
              <a:spAutoFit/>
            </a:bodyPr>
            <a:lstStyle/>
            <a:p>
              <a:pPr defTabSz="903098"/>
              <a:r>
                <a:rPr lang="ja-JP" altLang="en-US" sz="816" dirty="0">
                  <a:solidFill>
                    <a:prstClr val="black"/>
                  </a:solidFill>
                </a:rPr>
                <a:t>おわりに</a:t>
              </a:r>
            </a:p>
          </p:txBody>
        </p:sp>
      </p:grpSp>
    </p:spTree>
    <p:extLst>
      <p:ext uri="{BB962C8B-B14F-4D97-AF65-F5344CB8AC3E}">
        <p14:creationId xmlns:p14="http://schemas.microsoft.com/office/powerpoint/2010/main" val="251079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8"/>
            <a:ext cx="1543050" cy="527403"/>
          </a:xfrm>
          <a:prstGeom prst="rect">
            <a:avLst/>
          </a:prstGeom>
        </p:spPr>
        <p:txBody>
          <a:bodyPr/>
          <a:lstStyle/>
          <a:p>
            <a:pPr defTabSz="903098"/>
            <a:endParaRPr lang="ja-JP" altLang="en-US" sz="1778">
              <a:solidFill>
                <a:prstClr val="black"/>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61369F-80CA-481E-B688-B9B32EE909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164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defTabSz="903098"/>
            <a:fld id="{FE28BEA5-71B5-483D-8AA5-5A5C54268CB1}" type="datetimeFigureOut">
              <a:rPr lang="ja-JP" altLang="en-US" sz="1778" smtClean="0">
                <a:solidFill>
                  <a:prstClr val="black">
                    <a:tint val="75000"/>
                  </a:prstClr>
                </a:solidFill>
              </a:rPr>
              <a:pPr defTabSz="903098"/>
              <a:t>2018/3/15</a:t>
            </a:fld>
            <a:endParaRPr lang="ja-JP" altLang="en-US" sz="1778">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18BAE-8EFC-45BD-AF76-5DE4856553B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467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紫＿左">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8" name="直線コネクタ 67"/>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5" name="直線コネクタ 64"/>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3" name="直線コネクタ 62"/>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57" name="直線コネクタ 56"/>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6" name="Slide Number Placeholder 5"/>
          <p:cNvSpPr>
            <a:spLocks noGrp="1"/>
          </p:cNvSpPr>
          <p:nvPr>
            <p:ph type="sldNum" sz="quarter" idx="12"/>
          </p:nvPr>
        </p:nvSpPr>
        <p:spPr>
          <a:xfrm>
            <a:off x="108363" y="9129002"/>
            <a:ext cx="612000" cy="540000"/>
          </a:xfrm>
        </p:spPr>
        <p:txBody>
          <a:bodyPr/>
          <a:lstStyle>
            <a:lvl1pPr algn="l">
              <a:defRPr sz="979"/>
            </a:lvl1pPr>
          </a:lstStyle>
          <a:p>
            <a:fld id="{7361369F-80CA-481E-B688-B9B32EE909D5}"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138" name="グループ化 137"/>
          <p:cNvGrpSpPr/>
          <p:nvPr userDrawn="1"/>
        </p:nvGrpSpPr>
        <p:grpSpPr>
          <a:xfrm>
            <a:off x="-28112" y="315643"/>
            <a:ext cx="343629" cy="717504"/>
            <a:chOff x="-30989" y="358570"/>
            <a:chExt cx="378788" cy="774421"/>
          </a:xfrm>
        </p:grpSpPr>
        <p:sp>
          <p:nvSpPr>
            <p:cNvPr id="139" name="片側の 2 つの角を丸めた四角形 138"/>
            <p:cNvSpPr/>
            <p:nvPr userDrawn="1"/>
          </p:nvSpPr>
          <p:spPr>
            <a:xfrm rot="5400000" flipH="1">
              <a:off x="-192201" y="570985"/>
              <a:ext cx="720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40" name="テキスト ボックス 139"/>
            <p:cNvSpPr txBox="1"/>
            <p:nvPr userDrawn="1"/>
          </p:nvSpPr>
          <p:spPr>
            <a:xfrm>
              <a:off x="-30989" y="358570"/>
              <a:ext cx="341953" cy="774421"/>
            </a:xfrm>
            <a:prstGeom prst="rect">
              <a:avLst/>
            </a:prstGeom>
            <a:noFill/>
          </p:spPr>
          <p:txBody>
            <a:bodyPr vert="eaVert" wrap="none" rtlCol="0">
              <a:spAutoFit/>
            </a:bodyPr>
            <a:lstStyle/>
            <a:p>
              <a:pPr defTabSz="903098"/>
              <a:r>
                <a:rPr lang="ja-JP" altLang="en-US" sz="816" dirty="0">
                  <a:solidFill>
                    <a:prstClr val="black"/>
                  </a:solidFill>
                </a:rPr>
                <a:t>　はじめに　</a:t>
              </a:r>
            </a:p>
          </p:txBody>
        </p:sp>
      </p:grpSp>
    </p:spTree>
    <p:extLst>
      <p:ext uri="{BB962C8B-B14F-4D97-AF65-F5344CB8AC3E}">
        <p14:creationId xmlns:p14="http://schemas.microsoft.com/office/powerpoint/2010/main" val="253024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赤＿右">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a:xfrm>
            <a:off x="6128164" y="9129002"/>
            <a:ext cx="612000" cy="540000"/>
          </a:xfrm>
        </p:spPr>
        <p:txBody>
          <a:bodyPr/>
          <a:lstStyle>
            <a:lvl1pPr algn="r">
              <a:defRPr sz="979"/>
            </a:lvl1pPr>
          </a:lstStyle>
          <a:p>
            <a:fld id="{7361369F-80CA-481E-B688-B9B32EE909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050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赤＿左">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73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橙＿右">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79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橙＿左">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a:xfrm>
            <a:off x="108363" y="9129002"/>
            <a:ext cx="612000" cy="540000"/>
          </a:xfrm>
        </p:spPr>
        <p:txBody>
          <a:bodyPr/>
          <a:lstStyle>
            <a:lvl1pPr algn="l">
              <a:defRPr sz="979"/>
            </a:lvl1pPr>
          </a:lstStyle>
          <a:p>
            <a:fld id="{7361369F-80CA-481E-B688-B9B32EE909D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2321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黄＿右">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8" name="直線コネクタ 67"/>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5" name="直線コネクタ 64"/>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3" name="直線コネクタ 62"/>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57" name="直線コネクタ 56"/>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6" name="Slide Number Placeholder 5"/>
          <p:cNvSpPr>
            <a:spLocks noGrp="1"/>
          </p:cNvSpPr>
          <p:nvPr>
            <p:ph type="sldNum" sz="quarter" idx="12"/>
          </p:nvPr>
        </p:nvSpPr>
        <p:spPr>
          <a:xfrm>
            <a:off x="6128164" y="9129002"/>
            <a:ext cx="612000" cy="540000"/>
          </a:xfrm>
        </p:spPr>
        <p:txBody>
          <a:bodyPr/>
          <a:lstStyle>
            <a:lvl1pPr algn="r">
              <a:defRPr sz="979"/>
            </a:lvl1pPr>
          </a:lstStyle>
          <a:p>
            <a:fld id="{7361369F-80CA-481E-B688-B9B32EE909D5}" type="slidenum">
              <a:rPr lang="ja-JP" altLang="en-US" smtClean="0">
                <a:solidFill>
                  <a:prstClr val="black">
                    <a:tint val="75000"/>
                  </a:prstClr>
                </a:solidFill>
              </a:rPr>
              <a:pPr/>
              <a:t>‹#›</a:t>
            </a:fld>
            <a:endParaRPr lang="ja-JP" altLang="en-US">
              <a:solidFill>
                <a:prstClr val="black">
                  <a:tint val="75000"/>
                </a:prstClr>
              </a:solidFill>
            </a:endParaRPr>
          </a:p>
        </p:txBody>
      </p:sp>
      <p:grpSp>
        <p:nvGrpSpPr>
          <p:cNvPr id="126" name="グループ化 125"/>
          <p:cNvGrpSpPr/>
          <p:nvPr userDrawn="1"/>
        </p:nvGrpSpPr>
        <p:grpSpPr>
          <a:xfrm>
            <a:off x="6537774" y="3818634"/>
            <a:ext cx="326585" cy="833853"/>
            <a:chOff x="7166751" y="4333613"/>
            <a:chExt cx="360000" cy="900000"/>
          </a:xfrm>
        </p:grpSpPr>
        <p:sp>
          <p:nvSpPr>
            <p:cNvPr id="127" name="片側の 2 つの角を丸めた四角形 126"/>
            <p:cNvSpPr/>
            <p:nvPr userDrawn="1"/>
          </p:nvSpPr>
          <p:spPr>
            <a:xfrm rot="16200000">
              <a:off x="6896751" y="4603613"/>
              <a:ext cx="900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28" name="テキスト ボックス 127"/>
            <p:cNvSpPr txBox="1"/>
            <p:nvPr userDrawn="1"/>
          </p:nvSpPr>
          <p:spPr>
            <a:xfrm>
              <a:off x="7200065" y="4410433"/>
              <a:ext cx="326686" cy="739126"/>
            </a:xfrm>
            <a:prstGeom prst="rect">
              <a:avLst/>
            </a:prstGeom>
            <a:noFill/>
          </p:spPr>
          <p:txBody>
            <a:bodyPr vert="eaVert" wrap="none" rtlCol="0">
              <a:spAutoFit/>
            </a:bodyPr>
            <a:lstStyle/>
            <a:p>
              <a:pPr defTabSz="903098"/>
              <a:r>
                <a:rPr lang="ja-JP" altLang="en-US" sz="726" spc="45" dirty="0">
                  <a:solidFill>
                    <a:prstClr val="black"/>
                  </a:solidFill>
                </a:rPr>
                <a:t>玉名教育拠点</a:t>
              </a:r>
            </a:p>
          </p:txBody>
        </p:sp>
      </p:grpSp>
    </p:spTree>
    <p:extLst>
      <p:ext uri="{BB962C8B-B14F-4D97-AF65-F5344CB8AC3E}">
        <p14:creationId xmlns:p14="http://schemas.microsoft.com/office/powerpoint/2010/main" val="352444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黄＿左">
    <p:spTree>
      <p:nvGrpSpPr>
        <p:cNvPr id="1" name=""/>
        <p:cNvGrpSpPr/>
        <p:nvPr/>
      </p:nvGrpSpPr>
      <p:grpSpPr>
        <a:xfrm>
          <a:off x="0" y="0"/>
          <a:ext cx="0" cy="0"/>
          <a:chOff x="0" y="0"/>
          <a:chExt cx="0" cy="0"/>
        </a:xfrm>
      </p:grpSpPr>
      <p:grpSp>
        <p:nvGrpSpPr>
          <p:cNvPr id="24" name="グループ化 23"/>
          <p:cNvGrpSpPr/>
          <p:nvPr userDrawn="1"/>
        </p:nvGrpSpPr>
        <p:grpSpPr>
          <a:xfrm>
            <a:off x="0" y="0"/>
            <a:ext cx="6858000" cy="9906000"/>
            <a:chOff x="0" y="0"/>
            <a:chExt cx="7559675" cy="10691813"/>
          </a:xfrm>
        </p:grpSpPr>
        <p:grpSp>
          <p:nvGrpSpPr>
            <p:cNvPr id="25" name="グループ化 24"/>
            <p:cNvGrpSpPr/>
            <p:nvPr userDrawn="1"/>
          </p:nvGrpSpPr>
          <p:grpSpPr>
            <a:xfrm>
              <a:off x="359756" y="358570"/>
              <a:ext cx="6840162" cy="10056263"/>
              <a:chOff x="8035256" y="123046"/>
              <a:chExt cx="6840162" cy="10056263"/>
            </a:xfrm>
          </p:grpSpPr>
          <p:cxnSp>
            <p:nvCxnSpPr>
              <p:cNvPr id="68" name="直線コネクタ 67"/>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userDrawn="1"/>
          </p:nvGrpSpPr>
          <p:grpSpPr>
            <a:xfrm>
              <a:off x="0" y="0"/>
              <a:ext cx="7559675" cy="10691813"/>
              <a:chOff x="0" y="0"/>
              <a:chExt cx="7559675" cy="10691813"/>
            </a:xfrm>
          </p:grpSpPr>
          <p:grpSp>
            <p:nvGrpSpPr>
              <p:cNvPr id="27" name="グループ化 26"/>
              <p:cNvGrpSpPr/>
              <p:nvPr userDrawn="1"/>
            </p:nvGrpSpPr>
            <p:grpSpPr>
              <a:xfrm>
                <a:off x="0" y="1662700"/>
                <a:ext cx="7559675" cy="2161746"/>
                <a:chOff x="0" y="1440873"/>
                <a:chExt cx="7559675" cy="2161746"/>
              </a:xfrm>
            </p:grpSpPr>
            <p:cxnSp>
              <p:nvCxnSpPr>
                <p:cNvPr id="65" name="直線コネクタ 64"/>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userDrawn="1"/>
            </p:nvGrpSpPr>
            <p:grpSpPr>
              <a:xfrm>
                <a:off x="540000" y="0"/>
                <a:ext cx="6480541" cy="10691813"/>
                <a:chOff x="540000" y="0"/>
                <a:chExt cx="6480541" cy="10691813"/>
              </a:xfrm>
            </p:grpSpPr>
            <p:cxnSp>
              <p:nvCxnSpPr>
                <p:cNvPr id="63" name="直線コネクタ 62"/>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userDrawn="1"/>
            </p:nvGrpSpPr>
            <p:grpSpPr>
              <a:xfrm>
                <a:off x="0" y="0"/>
                <a:ext cx="7559675" cy="10691813"/>
                <a:chOff x="0" y="0"/>
                <a:chExt cx="7559675" cy="10691813"/>
              </a:xfrm>
            </p:grpSpPr>
            <p:cxnSp>
              <p:nvCxnSpPr>
                <p:cNvPr id="57" name="直線コネクタ 56"/>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userDrawn="1"/>
            </p:nvGrpSpPr>
            <p:grpSpPr>
              <a:xfrm flipV="1">
                <a:off x="0" y="6895227"/>
                <a:ext cx="7559675" cy="2161746"/>
                <a:chOff x="0" y="1440873"/>
                <a:chExt cx="7559675" cy="2161746"/>
              </a:xfrm>
            </p:grpSpPr>
            <p:cxnSp>
              <p:nvCxnSpPr>
                <p:cNvPr id="33" name="直線コネクタ 32"/>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6" name="Slide Number Placeholder 5"/>
          <p:cNvSpPr>
            <a:spLocks noGrp="1"/>
          </p:cNvSpPr>
          <p:nvPr>
            <p:ph type="sldNum" sz="quarter" idx="12"/>
          </p:nvPr>
        </p:nvSpPr>
        <p:spPr>
          <a:xfrm>
            <a:off x="108363" y="9129002"/>
            <a:ext cx="612000" cy="540000"/>
          </a:xfrm>
        </p:spPr>
        <p:txBody>
          <a:bodyPr/>
          <a:lstStyle>
            <a:lvl1pPr algn="l">
              <a:defRPr sz="979"/>
            </a:lvl1pPr>
          </a:lstStyle>
          <a:p>
            <a:fld id="{7361369F-80CA-481E-B688-B9B32EE909D5}" type="slidenum">
              <a:rPr lang="ja-JP" altLang="en-US" smtClean="0">
                <a:solidFill>
                  <a:prstClr val="black">
                    <a:tint val="75000"/>
                  </a:prstClr>
                </a:solidFill>
              </a:rPr>
              <a:pPr/>
              <a:t>‹#›</a:t>
            </a:fld>
            <a:endParaRPr lang="ja-JP" altLang="en-US">
              <a:solidFill>
                <a:prstClr val="black">
                  <a:tint val="75000"/>
                </a:prstClr>
              </a:solidFill>
            </a:endParaRPr>
          </a:p>
        </p:txBody>
      </p:sp>
      <p:grpSp>
        <p:nvGrpSpPr>
          <p:cNvPr id="147" name="グループ化 146"/>
          <p:cNvGrpSpPr/>
          <p:nvPr userDrawn="1"/>
        </p:nvGrpSpPr>
        <p:grpSpPr>
          <a:xfrm>
            <a:off x="-28221" y="3818634"/>
            <a:ext cx="343738" cy="833853"/>
            <a:chOff x="-31109" y="4139443"/>
            <a:chExt cx="378908" cy="900000"/>
          </a:xfrm>
        </p:grpSpPr>
        <p:sp>
          <p:nvSpPr>
            <p:cNvPr id="148" name="片側の 2 つの角を丸めた四角形 147"/>
            <p:cNvSpPr/>
            <p:nvPr userDrawn="1"/>
          </p:nvSpPr>
          <p:spPr>
            <a:xfrm rot="5400000" flipH="1">
              <a:off x="-282201" y="4409443"/>
              <a:ext cx="900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49" name="テキスト ボックス 148"/>
            <p:cNvSpPr txBox="1"/>
            <p:nvPr userDrawn="1"/>
          </p:nvSpPr>
          <p:spPr>
            <a:xfrm>
              <a:off x="-31109" y="4216263"/>
              <a:ext cx="326686" cy="739126"/>
            </a:xfrm>
            <a:prstGeom prst="rect">
              <a:avLst/>
            </a:prstGeom>
            <a:noFill/>
          </p:spPr>
          <p:txBody>
            <a:bodyPr vert="eaVert" wrap="none" rtlCol="0">
              <a:spAutoFit/>
            </a:bodyPr>
            <a:lstStyle/>
            <a:p>
              <a:pPr defTabSz="903098"/>
              <a:r>
                <a:rPr lang="ja-JP" altLang="en-US" sz="726" spc="45" dirty="0">
                  <a:solidFill>
                    <a:prstClr val="black"/>
                  </a:solidFill>
                </a:rPr>
                <a:t>玉名教育拠点</a:t>
              </a:r>
            </a:p>
          </p:txBody>
        </p:sp>
      </p:grpSp>
    </p:spTree>
    <p:extLst>
      <p:ext uri="{BB962C8B-B14F-4D97-AF65-F5344CB8AC3E}">
        <p14:creationId xmlns:p14="http://schemas.microsoft.com/office/powerpoint/2010/main" val="331493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みどり＿右">
    <p:spTree>
      <p:nvGrpSpPr>
        <p:cNvPr id="1" name=""/>
        <p:cNvGrpSpPr/>
        <p:nvPr/>
      </p:nvGrpSpPr>
      <p:grpSpPr>
        <a:xfrm>
          <a:off x="0" y="0"/>
          <a:ext cx="0" cy="0"/>
          <a:chOff x="0" y="0"/>
          <a:chExt cx="0" cy="0"/>
        </a:xfrm>
      </p:grpSpPr>
      <p:grpSp>
        <p:nvGrpSpPr>
          <p:cNvPr id="17" name="グループ化 16"/>
          <p:cNvGrpSpPr/>
          <p:nvPr userDrawn="1"/>
        </p:nvGrpSpPr>
        <p:grpSpPr>
          <a:xfrm>
            <a:off x="0" y="0"/>
            <a:ext cx="6858000" cy="9906000"/>
            <a:chOff x="0" y="0"/>
            <a:chExt cx="7559675" cy="10691813"/>
          </a:xfrm>
        </p:grpSpPr>
        <p:grpSp>
          <p:nvGrpSpPr>
            <p:cNvPr id="16" name="グループ化 15"/>
            <p:cNvGrpSpPr/>
            <p:nvPr userDrawn="1"/>
          </p:nvGrpSpPr>
          <p:grpSpPr>
            <a:xfrm>
              <a:off x="359756" y="358570"/>
              <a:ext cx="6840162" cy="10056263"/>
              <a:chOff x="8035256" y="123046"/>
              <a:chExt cx="6840162" cy="10056263"/>
            </a:xfrm>
          </p:grpSpPr>
          <p:cxnSp>
            <p:nvCxnSpPr>
              <p:cNvPr id="13" name="直線コネクタ 12"/>
              <p:cNvCxnSpPr/>
              <p:nvPr userDrawn="1"/>
            </p:nvCxnSpPr>
            <p:spPr>
              <a:xfrm flipV="1">
                <a:off x="8035256" y="12405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flipV="1">
                <a:off x="8035256" y="48337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8035256" y="84269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userDrawn="1"/>
            </p:nvCxnSpPr>
            <p:spPr>
              <a:xfrm flipV="1">
                <a:off x="8035256" y="192065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userDrawn="1"/>
            </p:nvCxnSpPr>
            <p:spPr>
              <a:xfrm flipV="1">
                <a:off x="8035256" y="156133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flipV="1">
                <a:off x="8035256" y="227997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flipV="1">
                <a:off x="8035256" y="263929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flipV="1">
                <a:off x="8035256" y="299861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V="1">
                <a:off x="8035256" y="335793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flipV="1">
                <a:off x="8035256" y="371724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V="1">
                <a:off x="8035256" y="407656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8035256" y="443588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V="1">
                <a:off x="8035256" y="479520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userDrawn="1"/>
            </p:nvCxnSpPr>
            <p:spPr>
              <a:xfrm flipV="1">
                <a:off x="8035256" y="515452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V="1">
                <a:off x="8035256" y="551385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userDrawn="1"/>
            </p:nvCxnSpPr>
            <p:spPr>
              <a:xfrm flipV="1">
                <a:off x="8035256" y="120201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userDrawn="1"/>
            </p:nvCxnSpPr>
            <p:spPr>
              <a:xfrm rot="5400000" flipH="1">
                <a:off x="449962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rot="5400000" flipH="1">
                <a:off x="485894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rot="5400000" flipH="1">
                <a:off x="521826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rot="5400000" flipH="1">
                <a:off x="6296222"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userDrawn="1"/>
            </p:nvCxnSpPr>
            <p:spPr>
              <a:xfrm rot="5400000" flipH="1">
                <a:off x="593690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userDrawn="1"/>
            </p:nvCxnSpPr>
            <p:spPr>
              <a:xfrm rot="5400000" flipH="1">
                <a:off x="6655541"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rot="5400000" flipH="1">
                <a:off x="7014860"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userDrawn="1"/>
            </p:nvCxnSpPr>
            <p:spPr>
              <a:xfrm rot="5400000" flipH="1">
                <a:off x="7374179"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userDrawn="1"/>
            </p:nvCxnSpPr>
            <p:spPr>
              <a:xfrm rot="5400000" flipH="1">
                <a:off x="773349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userDrawn="1"/>
            </p:nvCxnSpPr>
            <p:spPr>
              <a:xfrm rot="5400000" flipH="1">
                <a:off x="8092817"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rot="5400000" flipH="1">
                <a:off x="8452136"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userDrawn="1"/>
            </p:nvCxnSpPr>
            <p:spPr>
              <a:xfrm rot="5400000" flipH="1">
                <a:off x="8811455"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rot="5400000" flipH="1">
                <a:off x="917077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rot="5400000" flipH="1">
                <a:off x="9530093"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rot="5400000" flipH="1">
                <a:off x="9889418"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userDrawn="1"/>
            </p:nvCxnSpPr>
            <p:spPr>
              <a:xfrm rot="5400000" flipH="1">
                <a:off x="5577584" y="5110060"/>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userDrawn="1"/>
            </p:nvCxnSpPr>
            <p:spPr>
              <a:xfrm flipV="1">
                <a:off x="8035418" y="586748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userDrawn="1"/>
            </p:nvCxnSpPr>
            <p:spPr>
              <a:xfrm flipV="1">
                <a:off x="8035418" y="622680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userDrawn="1"/>
            </p:nvCxnSpPr>
            <p:spPr>
              <a:xfrm flipV="1">
                <a:off x="8035418" y="7304757"/>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flipV="1">
                <a:off x="8035418" y="6945438"/>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flipV="1">
                <a:off x="8035418" y="7664076"/>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flipV="1">
                <a:off x="8035418" y="8023395"/>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userDrawn="1"/>
            </p:nvCxnSpPr>
            <p:spPr>
              <a:xfrm flipV="1">
                <a:off x="8035418" y="8382714"/>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userDrawn="1"/>
            </p:nvCxnSpPr>
            <p:spPr>
              <a:xfrm flipV="1">
                <a:off x="8035418" y="8742033"/>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userDrawn="1"/>
            </p:nvCxnSpPr>
            <p:spPr>
              <a:xfrm flipV="1">
                <a:off x="8035418" y="9101352"/>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userDrawn="1"/>
            </p:nvCxnSpPr>
            <p:spPr>
              <a:xfrm flipV="1">
                <a:off x="8035418" y="9460671"/>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userDrawn="1"/>
            </p:nvCxnSpPr>
            <p:spPr>
              <a:xfrm flipV="1">
                <a:off x="8035418" y="9819990"/>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userDrawn="1"/>
            </p:nvCxnSpPr>
            <p:spPr>
              <a:xfrm flipV="1">
                <a:off x="8035418" y="1017930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userDrawn="1"/>
            </p:nvCxnSpPr>
            <p:spPr>
              <a:xfrm flipV="1">
                <a:off x="8035418" y="6586119"/>
                <a:ext cx="6840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userDrawn="1"/>
            </p:nvCxnSpPr>
            <p:spPr>
              <a:xfrm rot="5400000" flipH="1">
                <a:off x="3062139"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userDrawn="1"/>
            </p:nvCxnSpPr>
            <p:spPr>
              <a:xfrm rot="5400000" flipH="1">
                <a:off x="3421458"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userDrawn="1"/>
            </p:nvCxnSpPr>
            <p:spPr>
              <a:xfrm rot="5400000" flipH="1">
                <a:off x="3780777"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userDrawn="1"/>
            </p:nvCxnSpPr>
            <p:spPr>
              <a:xfrm rot="5400000" flipH="1">
                <a:off x="4140096" y="5109046"/>
                <a:ext cx="9972000" cy="0"/>
              </a:xfrm>
              <a:prstGeom prst="line">
                <a:avLst/>
              </a:prstGeom>
              <a:ln>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userDrawn="1"/>
          </p:nvGrpSpPr>
          <p:grpSpPr>
            <a:xfrm>
              <a:off x="0" y="0"/>
              <a:ext cx="7559675" cy="10691813"/>
              <a:chOff x="0" y="0"/>
              <a:chExt cx="7559675" cy="10691813"/>
            </a:xfrm>
          </p:grpSpPr>
          <p:grpSp>
            <p:nvGrpSpPr>
              <p:cNvPr id="9" name="グループ化 8"/>
              <p:cNvGrpSpPr/>
              <p:nvPr userDrawn="1"/>
            </p:nvGrpSpPr>
            <p:grpSpPr>
              <a:xfrm>
                <a:off x="0" y="1662700"/>
                <a:ext cx="7559675" cy="2161746"/>
                <a:chOff x="0" y="1440873"/>
                <a:chExt cx="7559675" cy="2161746"/>
              </a:xfrm>
            </p:grpSpPr>
            <p:cxnSp>
              <p:nvCxnSpPr>
                <p:cNvPr id="26" name="直線コネクタ 25"/>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38" name="直線コネクタ 37"/>
              <p:cNvCxnSpPr/>
              <p:nvPr userDrawn="1"/>
            </p:nvCxnSpPr>
            <p:spPr>
              <a:xfrm>
                <a:off x="0" y="564792"/>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a:off x="0" y="10154881"/>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userDrawn="1"/>
            </p:nvGrpSpPr>
            <p:grpSpPr>
              <a:xfrm>
                <a:off x="540000" y="0"/>
                <a:ext cx="6480541" cy="10691813"/>
                <a:chOff x="540000" y="0"/>
                <a:chExt cx="6480541" cy="10691813"/>
              </a:xfrm>
            </p:grpSpPr>
            <p:cxnSp>
              <p:nvCxnSpPr>
                <p:cNvPr id="35" name="直線コネクタ 34"/>
                <p:cNvCxnSpPr/>
                <p:nvPr userDrawn="1"/>
              </p:nvCxnSpPr>
              <p:spPr>
                <a:xfrm>
                  <a:off x="540000"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userDrawn="1"/>
              </p:nvCxnSpPr>
              <p:spPr>
                <a:xfrm flipH="1">
                  <a:off x="7020541" y="0"/>
                  <a:ext cx="0" cy="1069181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userDrawn="1"/>
            </p:nvGrpSpPr>
            <p:grpSpPr>
              <a:xfrm>
                <a:off x="0" y="0"/>
                <a:ext cx="7559675" cy="10691813"/>
                <a:chOff x="0" y="0"/>
                <a:chExt cx="7559675" cy="10691813"/>
              </a:xfrm>
            </p:grpSpPr>
            <p:cxnSp>
              <p:nvCxnSpPr>
                <p:cNvPr id="20" name="直線コネクタ 19"/>
                <p:cNvCxnSpPr/>
                <p:nvPr userDrawn="1"/>
              </p:nvCxnSpPr>
              <p:spPr>
                <a:xfrm>
                  <a:off x="0" y="360000"/>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a:off x="359999"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a:off x="7200000" y="0"/>
                  <a:ext cx="0" cy="1069181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3779838" y="0"/>
                  <a:ext cx="0" cy="1069181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userDrawn="1"/>
              </p:nvCxnSpPr>
              <p:spPr>
                <a:xfrm>
                  <a:off x="0" y="5345907"/>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userDrawn="1"/>
              </p:nvCxnSpPr>
              <p:spPr>
                <a:xfrm flipV="1">
                  <a:off x="0" y="10331813"/>
                  <a:ext cx="755967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userDrawn="1"/>
            </p:nvGrpSpPr>
            <p:grpSpPr>
              <a:xfrm flipV="1">
                <a:off x="0" y="6895227"/>
                <a:ext cx="7559675" cy="2161746"/>
                <a:chOff x="0" y="1440873"/>
                <a:chExt cx="7559675" cy="2161746"/>
              </a:xfrm>
            </p:grpSpPr>
            <p:cxnSp>
              <p:nvCxnSpPr>
                <p:cNvPr id="50" name="直線コネクタ 49"/>
                <p:cNvCxnSpPr/>
                <p:nvPr userDrawn="1"/>
              </p:nvCxnSpPr>
              <p:spPr>
                <a:xfrm>
                  <a:off x="0" y="1440873"/>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0" y="3602619"/>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userDrawn="1"/>
              </p:nvCxnSpPr>
              <p:spPr>
                <a:xfrm>
                  <a:off x="0" y="2521746"/>
                  <a:ext cx="755967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6" name="Slide Number Placeholder 5"/>
          <p:cNvSpPr>
            <a:spLocks noGrp="1"/>
          </p:cNvSpPr>
          <p:nvPr userDrawn="1">
            <p:ph type="sldNum" sz="quarter" idx="12"/>
          </p:nvPr>
        </p:nvSpPr>
        <p:spPr>
          <a:xfrm>
            <a:off x="6128164" y="9129002"/>
            <a:ext cx="612000" cy="540000"/>
          </a:xfrm>
        </p:spPr>
        <p:txBody>
          <a:bodyPr/>
          <a:lstStyle>
            <a:lvl1pPr algn="r">
              <a:defRPr sz="979"/>
            </a:lvl1pPr>
          </a:lstStyle>
          <a:p>
            <a:fld id="{7361369F-80CA-481E-B688-B9B32EE909D5}"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122" name="グループ化 121"/>
          <p:cNvGrpSpPr/>
          <p:nvPr userDrawn="1"/>
        </p:nvGrpSpPr>
        <p:grpSpPr>
          <a:xfrm>
            <a:off x="6537774" y="4721679"/>
            <a:ext cx="326585" cy="1033978"/>
            <a:chOff x="7187636" y="5261517"/>
            <a:chExt cx="360000" cy="1116000"/>
          </a:xfrm>
        </p:grpSpPr>
        <p:sp>
          <p:nvSpPr>
            <p:cNvPr id="123" name="片側の 2 つの角を丸めた四角形 122"/>
            <p:cNvSpPr/>
            <p:nvPr userDrawn="1"/>
          </p:nvSpPr>
          <p:spPr>
            <a:xfrm rot="16200000">
              <a:off x="6809636" y="5639517"/>
              <a:ext cx="1116000" cy="36000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633">
                <a:solidFill>
                  <a:prstClr val="white"/>
                </a:solidFill>
              </a:endParaRPr>
            </a:p>
          </p:txBody>
        </p:sp>
        <p:sp>
          <p:nvSpPr>
            <p:cNvPr id="124" name="テキスト ボックス 123"/>
            <p:cNvSpPr txBox="1"/>
            <p:nvPr userDrawn="1"/>
          </p:nvSpPr>
          <p:spPr>
            <a:xfrm>
              <a:off x="7236358" y="5283203"/>
              <a:ext cx="311278" cy="1072626"/>
            </a:xfrm>
            <a:prstGeom prst="rect">
              <a:avLst/>
            </a:prstGeom>
            <a:noFill/>
          </p:spPr>
          <p:txBody>
            <a:bodyPr vert="eaVert" wrap="square" rtlCol="0">
              <a:spAutoFit/>
            </a:bodyPr>
            <a:lstStyle/>
            <a:p>
              <a:pPr defTabSz="903098"/>
              <a:r>
                <a:rPr lang="ja-JP" altLang="en-US" sz="635" dirty="0">
                  <a:solidFill>
                    <a:prstClr val="black"/>
                  </a:solidFill>
                </a:rPr>
                <a:t>熊本県医師修学資金制度</a:t>
              </a:r>
            </a:p>
          </p:txBody>
        </p:sp>
      </p:grpSp>
    </p:spTree>
    <p:extLst>
      <p:ext uri="{BB962C8B-B14F-4D97-AF65-F5344CB8AC3E}">
        <p14:creationId xmlns:p14="http://schemas.microsoft.com/office/powerpoint/2010/main" val="44627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8"/>
            <a:ext cx="5915025" cy="1018059"/>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5" name="Footer Placeholder 4"/>
          <p:cNvSpPr>
            <a:spLocks noGrp="1"/>
          </p:cNvSpPr>
          <p:nvPr>
            <p:ph type="ftr" sz="quarter" idx="3"/>
          </p:nvPr>
        </p:nvSpPr>
        <p:spPr>
          <a:xfrm>
            <a:off x="2271715" y="9181398"/>
            <a:ext cx="2314575" cy="527403"/>
          </a:xfrm>
          <a:prstGeom prst="rect">
            <a:avLst/>
          </a:prstGeom>
        </p:spPr>
        <p:txBody>
          <a:bodyPr vert="horz" lIns="91440" tIns="45720" rIns="91440" bIns="45720" rtlCol="0" anchor="ctr"/>
          <a:lstStyle>
            <a:lvl1pPr algn="ctr">
              <a:defRPr sz="1696">
                <a:solidFill>
                  <a:schemeClr val="tx1">
                    <a:tint val="75000"/>
                  </a:schemeClr>
                </a:solidFill>
              </a:defRPr>
            </a:lvl1pPr>
          </a:lstStyle>
          <a:p>
            <a:pPr defTabSz="903098"/>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79">
                <a:solidFill>
                  <a:schemeClr val="tx1">
                    <a:tint val="75000"/>
                  </a:schemeClr>
                </a:solidFill>
                <a:latin typeface="游ゴシック" panose="020B0700000000000000" pitchFamily="50" charset="-128"/>
                <a:ea typeface="游ゴシック" panose="020B0700000000000000" pitchFamily="50" charset="-128"/>
              </a:defRPr>
            </a:lvl1pPr>
          </a:lstStyle>
          <a:p>
            <a:pPr defTabSz="903098"/>
            <a:fld id="{7361369F-80CA-481E-B688-B9B32EE909D5}" type="slidenum">
              <a:rPr lang="ja-JP" altLang="en-US" smtClean="0">
                <a:solidFill>
                  <a:prstClr val="black">
                    <a:tint val="75000"/>
                  </a:prstClr>
                </a:solidFill>
              </a:rPr>
              <a:pPr defTabSz="903098"/>
              <a:t>‹#›</a:t>
            </a:fld>
            <a:endParaRPr lang="ja-JP" altLang="en-US">
              <a:solidFill>
                <a:prstClr val="black">
                  <a:tint val="75000"/>
                </a:prstClr>
              </a:solidFill>
            </a:endParaRPr>
          </a:p>
        </p:txBody>
      </p:sp>
    </p:spTree>
    <p:extLst>
      <p:ext uri="{BB962C8B-B14F-4D97-AF65-F5344CB8AC3E}">
        <p14:creationId xmlns:p14="http://schemas.microsoft.com/office/powerpoint/2010/main" val="4117560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1293209" rtl="0" eaLnBrk="1" latinLnBrk="0" hangingPunct="1">
        <a:lnSpc>
          <a:spcPct val="150000"/>
        </a:lnSpc>
        <a:spcBef>
          <a:spcPct val="0"/>
        </a:spcBef>
        <a:buNone/>
        <a:defRPr kumimoji="1" sz="2359" kern="1200">
          <a:solidFill>
            <a:schemeClr val="tx1"/>
          </a:solidFill>
          <a:latin typeface="小塚ゴシック Pr6N B" panose="020B0800000000000000" pitchFamily="34" charset="-128"/>
          <a:ea typeface="小塚ゴシック Pr6N B" panose="020B0800000000000000" pitchFamily="34" charset="-128"/>
          <a:cs typeface="+mj-cs"/>
        </a:defRPr>
      </a:lvl1pPr>
    </p:titleStyle>
    <p:bodyStyle>
      <a:lvl1pPr marL="279790" indent="-279790" algn="l" defTabSz="1293209" rtl="0" eaLnBrk="1" latinLnBrk="0" hangingPunct="1">
        <a:lnSpc>
          <a:spcPct val="150000"/>
        </a:lnSpc>
        <a:spcBef>
          <a:spcPts val="1414"/>
        </a:spcBef>
        <a:buFont typeface="Wingdings" panose="05000000000000000000" pitchFamily="2" charset="2"/>
        <a:buChar char="u"/>
        <a:defRPr kumimoji="1" sz="1452" kern="1200">
          <a:solidFill>
            <a:schemeClr val="tx1"/>
          </a:solidFill>
          <a:latin typeface="小塚ゴシック Pr6N L" panose="020B0200000000000000" pitchFamily="34" charset="-128"/>
          <a:ea typeface="小塚ゴシック Pr6N L" panose="020B0200000000000000" pitchFamily="34" charset="-128"/>
          <a:cs typeface="+mn-cs"/>
        </a:defRPr>
      </a:lvl1pPr>
      <a:lvl2pPr marL="814479" indent="-167874" algn="l" defTabSz="1293209" rtl="0" eaLnBrk="1" latinLnBrk="0" hangingPunct="1">
        <a:lnSpc>
          <a:spcPct val="150000"/>
        </a:lnSpc>
        <a:spcBef>
          <a:spcPts val="707"/>
        </a:spcBef>
        <a:buFont typeface="Wingdings" panose="05000000000000000000" pitchFamily="2" charset="2"/>
        <a:buChar char="u"/>
        <a:defRPr kumimoji="1" sz="998" kern="1200">
          <a:solidFill>
            <a:schemeClr val="tx1"/>
          </a:solidFill>
          <a:latin typeface="小塚ゴシック Pr6N L" panose="020B0200000000000000" pitchFamily="34" charset="-128"/>
          <a:ea typeface="小塚ゴシック Pr6N L" panose="020B0200000000000000" pitchFamily="34" charset="-128"/>
          <a:cs typeface="+mn-cs"/>
        </a:defRPr>
      </a:lvl2pPr>
      <a:lvl3pPr marL="1461083" indent="-167874" algn="l" defTabSz="1293209" rtl="0" eaLnBrk="1" latinLnBrk="0" hangingPunct="1">
        <a:lnSpc>
          <a:spcPct val="150000"/>
        </a:lnSpc>
        <a:spcBef>
          <a:spcPts val="707"/>
        </a:spcBef>
        <a:buFont typeface="Wingdings" panose="05000000000000000000" pitchFamily="2" charset="2"/>
        <a:buChar char="u"/>
        <a:defRPr kumimoji="1" sz="907" kern="1200">
          <a:solidFill>
            <a:schemeClr val="tx1"/>
          </a:solidFill>
          <a:latin typeface="小塚ゴシック Pr6N L" panose="020B0200000000000000" pitchFamily="34" charset="-128"/>
          <a:ea typeface="小塚ゴシック Pr6N L" panose="020B0200000000000000" pitchFamily="34" charset="-128"/>
          <a:cs typeface="+mn-cs"/>
        </a:defRPr>
      </a:lvl3pPr>
      <a:lvl4pPr marL="2263117" indent="-323302" algn="l" defTabSz="1293209" rtl="0" eaLnBrk="1" latinLnBrk="0" hangingPunct="1">
        <a:lnSpc>
          <a:spcPct val="90000"/>
        </a:lnSpc>
        <a:spcBef>
          <a:spcPts val="707"/>
        </a:spcBef>
        <a:buFont typeface="Arial" panose="020B0604020202020204" pitchFamily="34" charset="0"/>
        <a:buChar char="•"/>
        <a:defRPr kumimoji="1" sz="1371" kern="1200">
          <a:solidFill>
            <a:schemeClr val="tx1"/>
          </a:solidFill>
          <a:latin typeface="+mn-lt"/>
          <a:ea typeface="+mn-ea"/>
          <a:cs typeface="+mn-cs"/>
        </a:defRPr>
      </a:lvl4pPr>
      <a:lvl5pPr marL="2909722" indent="-323302" algn="l" defTabSz="1293209" rtl="0" eaLnBrk="1" latinLnBrk="0" hangingPunct="1">
        <a:lnSpc>
          <a:spcPct val="90000"/>
        </a:lnSpc>
        <a:spcBef>
          <a:spcPts val="707"/>
        </a:spcBef>
        <a:buFont typeface="Arial" panose="020B0604020202020204" pitchFamily="34" charset="0"/>
        <a:buChar char="•"/>
        <a:defRPr kumimoji="1" sz="1371" kern="1200">
          <a:solidFill>
            <a:schemeClr val="tx1"/>
          </a:solidFill>
          <a:latin typeface="+mn-lt"/>
          <a:ea typeface="+mn-ea"/>
          <a:cs typeface="+mn-cs"/>
        </a:defRPr>
      </a:lvl5pPr>
      <a:lvl6pPr marL="3556327" indent="-323302" algn="l" defTabSz="1293209" rtl="0" eaLnBrk="1" latinLnBrk="0" hangingPunct="1">
        <a:lnSpc>
          <a:spcPct val="90000"/>
        </a:lnSpc>
        <a:spcBef>
          <a:spcPts val="707"/>
        </a:spcBef>
        <a:buFont typeface="Arial" panose="020B0604020202020204" pitchFamily="34" charset="0"/>
        <a:buChar char="•"/>
        <a:defRPr kumimoji="1" sz="2546" kern="1200">
          <a:solidFill>
            <a:schemeClr val="tx1"/>
          </a:solidFill>
          <a:latin typeface="+mn-lt"/>
          <a:ea typeface="+mn-ea"/>
          <a:cs typeface="+mn-cs"/>
        </a:defRPr>
      </a:lvl6pPr>
      <a:lvl7pPr marL="4202931" indent="-323302" algn="l" defTabSz="1293209" rtl="0" eaLnBrk="1" latinLnBrk="0" hangingPunct="1">
        <a:lnSpc>
          <a:spcPct val="90000"/>
        </a:lnSpc>
        <a:spcBef>
          <a:spcPts val="707"/>
        </a:spcBef>
        <a:buFont typeface="Arial" panose="020B0604020202020204" pitchFamily="34" charset="0"/>
        <a:buChar char="•"/>
        <a:defRPr kumimoji="1" sz="2546" kern="1200">
          <a:solidFill>
            <a:schemeClr val="tx1"/>
          </a:solidFill>
          <a:latin typeface="+mn-lt"/>
          <a:ea typeface="+mn-ea"/>
          <a:cs typeface="+mn-cs"/>
        </a:defRPr>
      </a:lvl7pPr>
      <a:lvl8pPr marL="4849536" indent="-323302" algn="l" defTabSz="1293209" rtl="0" eaLnBrk="1" latinLnBrk="0" hangingPunct="1">
        <a:lnSpc>
          <a:spcPct val="90000"/>
        </a:lnSpc>
        <a:spcBef>
          <a:spcPts val="707"/>
        </a:spcBef>
        <a:buFont typeface="Arial" panose="020B0604020202020204" pitchFamily="34" charset="0"/>
        <a:buChar char="•"/>
        <a:defRPr kumimoji="1" sz="2546" kern="1200">
          <a:solidFill>
            <a:schemeClr val="tx1"/>
          </a:solidFill>
          <a:latin typeface="+mn-lt"/>
          <a:ea typeface="+mn-ea"/>
          <a:cs typeface="+mn-cs"/>
        </a:defRPr>
      </a:lvl8pPr>
      <a:lvl9pPr marL="5496141" indent="-323302" algn="l" defTabSz="1293209" rtl="0" eaLnBrk="1" latinLnBrk="0" hangingPunct="1">
        <a:lnSpc>
          <a:spcPct val="90000"/>
        </a:lnSpc>
        <a:spcBef>
          <a:spcPts val="707"/>
        </a:spcBef>
        <a:buFont typeface="Arial" panose="020B0604020202020204" pitchFamily="34" charset="0"/>
        <a:buChar char="•"/>
        <a:defRPr kumimoji="1" sz="2546" kern="1200">
          <a:solidFill>
            <a:schemeClr val="tx1"/>
          </a:solidFill>
          <a:latin typeface="+mn-lt"/>
          <a:ea typeface="+mn-ea"/>
          <a:cs typeface="+mn-cs"/>
        </a:defRPr>
      </a:lvl9pPr>
    </p:bodyStyle>
    <p:otherStyle>
      <a:defPPr>
        <a:defRPr lang="en-US"/>
      </a:defPPr>
      <a:lvl1pPr marL="0" algn="l" defTabSz="1293209" rtl="0" eaLnBrk="1" latinLnBrk="0" hangingPunct="1">
        <a:defRPr kumimoji="1" sz="2546" kern="1200">
          <a:solidFill>
            <a:schemeClr val="tx1"/>
          </a:solidFill>
          <a:latin typeface="+mn-lt"/>
          <a:ea typeface="+mn-ea"/>
          <a:cs typeface="+mn-cs"/>
        </a:defRPr>
      </a:lvl1pPr>
      <a:lvl2pPr marL="646605" algn="l" defTabSz="1293209" rtl="0" eaLnBrk="1" latinLnBrk="0" hangingPunct="1">
        <a:defRPr kumimoji="1" sz="2546" kern="1200">
          <a:solidFill>
            <a:schemeClr val="tx1"/>
          </a:solidFill>
          <a:latin typeface="+mn-lt"/>
          <a:ea typeface="+mn-ea"/>
          <a:cs typeface="+mn-cs"/>
        </a:defRPr>
      </a:lvl2pPr>
      <a:lvl3pPr marL="1293209" algn="l" defTabSz="1293209" rtl="0" eaLnBrk="1" latinLnBrk="0" hangingPunct="1">
        <a:defRPr kumimoji="1" sz="2546" kern="1200">
          <a:solidFill>
            <a:schemeClr val="tx1"/>
          </a:solidFill>
          <a:latin typeface="+mn-lt"/>
          <a:ea typeface="+mn-ea"/>
          <a:cs typeface="+mn-cs"/>
        </a:defRPr>
      </a:lvl3pPr>
      <a:lvl4pPr marL="1939814" algn="l" defTabSz="1293209" rtl="0" eaLnBrk="1" latinLnBrk="0" hangingPunct="1">
        <a:defRPr kumimoji="1" sz="2546" kern="1200">
          <a:solidFill>
            <a:schemeClr val="tx1"/>
          </a:solidFill>
          <a:latin typeface="+mn-lt"/>
          <a:ea typeface="+mn-ea"/>
          <a:cs typeface="+mn-cs"/>
        </a:defRPr>
      </a:lvl4pPr>
      <a:lvl5pPr marL="2586419" algn="l" defTabSz="1293209" rtl="0" eaLnBrk="1" latinLnBrk="0" hangingPunct="1">
        <a:defRPr kumimoji="1" sz="2546" kern="1200">
          <a:solidFill>
            <a:schemeClr val="tx1"/>
          </a:solidFill>
          <a:latin typeface="+mn-lt"/>
          <a:ea typeface="+mn-ea"/>
          <a:cs typeface="+mn-cs"/>
        </a:defRPr>
      </a:lvl5pPr>
      <a:lvl6pPr marL="3233024" algn="l" defTabSz="1293209" rtl="0" eaLnBrk="1" latinLnBrk="0" hangingPunct="1">
        <a:defRPr kumimoji="1" sz="2546" kern="1200">
          <a:solidFill>
            <a:schemeClr val="tx1"/>
          </a:solidFill>
          <a:latin typeface="+mn-lt"/>
          <a:ea typeface="+mn-ea"/>
          <a:cs typeface="+mn-cs"/>
        </a:defRPr>
      </a:lvl6pPr>
      <a:lvl7pPr marL="3879629" algn="l" defTabSz="1293209" rtl="0" eaLnBrk="1" latinLnBrk="0" hangingPunct="1">
        <a:defRPr kumimoji="1" sz="2546" kern="1200">
          <a:solidFill>
            <a:schemeClr val="tx1"/>
          </a:solidFill>
          <a:latin typeface="+mn-lt"/>
          <a:ea typeface="+mn-ea"/>
          <a:cs typeface="+mn-cs"/>
        </a:defRPr>
      </a:lvl7pPr>
      <a:lvl8pPr marL="4526234" algn="l" defTabSz="1293209" rtl="0" eaLnBrk="1" latinLnBrk="0" hangingPunct="1">
        <a:defRPr kumimoji="1" sz="2546" kern="1200">
          <a:solidFill>
            <a:schemeClr val="tx1"/>
          </a:solidFill>
          <a:latin typeface="+mn-lt"/>
          <a:ea typeface="+mn-ea"/>
          <a:cs typeface="+mn-cs"/>
        </a:defRPr>
      </a:lvl8pPr>
      <a:lvl9pPr marL="5172838" algn="l" defTabSz="1293209" rtl="0" eaLnBrk="1" latinLnBrk="0" hangingPunct="1">
        <a:defRPr kumimoji="1" sz="25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91870" y="383411"/>
            <a:ext cx="4308309" cy="338554"/>
          </a:xfrm>
          <a:prstGeom prst="rect">
            <a:avLst/>
          </a:prstGeom>
          <a:noFill/>
        </p:spPr>
        <p:txBody>
          <a:bodyPr wrap="square" rtlCol="0">
            <a:spAutoFit/>
          </a:bodyPr>
          <a:lstStyle/>
          <a:p>
            <a:pPr defTabSz="903098"/>
            <a:r>
              <a:rPr lang="ja-JP" altLang="en-US" sz="1600" dirty="0" smtClean="0">
                <a:solidFill>
                  <a:sysClr val="windowText" lastClr="000000"/>
                </a:solidFill>
              </a:rPr>
              <a:t>女性医師等の就業継続及び復職支援について</a:t>
            </a:r>
            <a:endParaRPr lang="ja-JP" altLang="en-US" sz="1600" dirty="0">
              <a:solidFill>
                <a:sysClr val="windowText" lastClr="000000"/>
              </a:solidFill>
            </a:endParaRPr>
          </a:p>
        </p:txBody>
      </p:sp>
      <p:sp>
        <p:nvSpPr>
          <p:cNvPr id="6" name="正方形/長方形 5"/>
          <p:cNvSpPr/>
          <p:nvPr/>
        </p:nvSpPr>
        <p:spPr>
          <a:xfrm>
            <a:off x="673647" y="1086708"/>
            <a:ext cx="5532592" cy="636713"/>
          </a:xfrm>
          <a:prstGeom prst="rect">
            <a:avLst/>
          </a:prstGeom>
        </p:spPr>
        <p:txBody>
          <a:bodyPr wrap="square">
            <a:spAutoFit/>
          </a:bodyPr>
          <a:lstStyle/>
          <a:p>
            <a:pPr defTabSz="903098">
              <a:lnSpc>
                <a:spcPct val="130000"/>
              </a:lnSpc>
            </a:pPr>
            <a:r>
              <a:rPr lang="ja-JP" altLang="en-US" sz="907" dirty="0">
                <a:solidFill>
                  <a:sysClr val="windowText" lastClr="000000"/>
                </a:solidFill>
                <a:latin typeface="小塚ゴシック Pr6N L"/>
              </a:rPr>
              <a:t>熊本県女性医師キャリア支援センターでは、①復職支援　②短時間勤務　③育児支援　④メンター制度　⑤セミナー（啓発活動）を</a:t>
            </a:r>
            <a:r>
              <a:rPr lang="en-US" altLang="ja-JP" sz="907" dirty="0">
                <a:solidFill>
                  <a:sysClr val="windowText" lastClr="000000"/>
                </a:solidFill>
                <a:latin typeface="小塚ゴシック Pr6N L"/>
              </a:rPr>
              <a:t>5</a:t>
            </a:r>
            <a:r>
              <a:rPr lang="ja-JP" altLang="en-US" sz="907" dirty="0" err="1">
                <a:solidFill>
                  <a:sysClr val="windowText" lastClr="000000"/>
                </a:solidFill>
                <a:latin typeface="小塚ゴシック Pr6N L"/>
              </a:rPr>
              <a:t>つの</a:t>
            </a:r>
            <a:r>
              <a:rPr lang="ja-JP" altLang="en-US" sz="907" dirty="0">
                <a:solidFill>
                  <a:sysClr val="windowText" lastClr="000000"/>
                </a:solidFill>
                <a:latin typeface="小塚ゴシック Pr6N L"/>
              </a:rPr>
              <a:t>柱にキャリア支援を進めることが重要と考え活動しています。今年度から新たにマタニティ白衣の貸出を開始したほか、以下の事業に取り組みました。</a:t>
            </a:r>
          </a:p>
        </p:txBody>
      </p:sp>
      <p:graphicFrame>
        <p:nvGraphicFramePr>
          <p:cNvPr id="7" name="表 6"/>
          <p:cNvGraphicFramePr>
            <a:graphicFrameLocks noGrp="1"/>
          </p:cNvGraphicFramePr>
          <p:nvPr>
            <p:extLst/>
          </p:nvPr>
        </p:nvGraphicFramePr>
        <p:xfrm>
          <a:off x="673647" y="4542695"/>
          <a:ext cx="3206891" cy="979755"/>
        </p:xfrm>
        <a:graphic>
          <a:graphicData uri="http://schemas.openxmlformats.org/drawingml/2006/table">
            <a:tbl>
              <a:tblPr bandRow="1">
                <a:tableStyleId>{1FECB4D8-DB02-4DC6-A0A2-4F2EBAE1DC90}</a:tableStyleId>
              </a:tblPr>
              <a:tblGrid>
                <a:gridCol w="382440">
                  <a:extLst>
                    <a:ext uri="{9D8B030D-6E8A-4147-A177-3AD203B41FA5}">
                      <a16:colId xmlns:a16="http://schemas.microsoft.com/office/drawing/2014/main" val="20000"/>
                    </a:ext>
                  </a:extLst>
                </a:gridCol>
                <a:gridCol w="489061">
                  <a:extLst>
                    <a:ext uri="{9D8B030D-6E8A-4147-A177-3AD203B41FA5}">
                      <a16:colId xmlns:a16="http://schemas.microsoft.com/office/drawing/2014/main" val="20001"/>
                    </a:ext>
                  </a:extLst>
                </a:gridCol>
                <a:gridCol w="2335390">
                  <a:extLst>
                    <a:ext uri="{9D8B030D-6E8A-4147-A177-3AD203B41FA5}">
                      <a16:colId xmlns:a16="http://schemas.microsoft.com/office/drawing/2014/main" val="20002"/>
                    </a:ext>
                  </a:extLst>
                </a:gridCol>
              </a:tblGrid>
              <a:tr h="195951">
                <a:tc gridSpan="3">
                  <a:txBody>
                    <a:bodyPr/>
                    <a:lstStyle/>
                    <a:p>
                      <a:pPr algn="l" fontAlgn="ctr"/>
                      <a:r>
                        <a:rPr lang="ja-JP" altLang="en-US" sz="800" u="none" strike="noStrike" dirty="0">
                          <a:effectLst/>
                        </a:rPr>
                        <a:t>復職・キャリア支援に繋がった相談　▼</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lnL w="12700" cmpd="sng">
                      <a:noFill/>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95951">
                <a:tc>
                  <a:txBody>
                    <a:bodyPr/>
                    <a:lstStyle/>
                    <a:p>
                      <a:pPr algn="ctr" fontAlgn="ctr"/>
                      <a:r>
                        <a:rPr lang="en-US" altLang="ja-JP" sz="800" u="none" strike="noStrike" dirty="0">
                          <a:effectLst/>
                        </a:rPr>
                        <a:t>40</a:t>
                      </a:r>
                      <a:r>
                        <a:rPr lang="ja-JP" altLang="en-US" sz="800" u="none" strike="noStrike" dirty="0">
                          <a:effectLst/>
                        </a:rPr>
                        <a:t>代</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lnT w="12700" cap="flat" cmpd="sng" algn="ctr">
                      <a:solidFill>
                        <a:schemeClr val="accent3"/>
                      </a:solidFill>
                      <a:prstDash val="solid"/>
                      <a:round/>
                      <a:headEnd type="none" w="med" len="med"/>
                      <a:tailEnd type="none" w="med" len="med"/>
                    </a:lnT>
                  </a:tcPr>
                </a:tc>
                <a:tc>
                  <a:txBody>
                    <a:bodyPr/>
                    <a:lstStyle/>
                    <a:p>
                      <a:pPr algn="ctr" fontAlgn="ctr"/>
                      <a:r>
                        <a:rPr lang="ja-JP" altLang="en-US" sz="800" u="none" strike="noStrike" dirty="0">
                          <a:effectLst/>
                        </a:rPr>
                        <a:t>女性</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lnT w="12700" cap="flat" cmpd="sng" algn="ctr">
                      <a:solidFill>
                        <a:schemeClr val="accent3"/>
                      </a:solidFill>
                      <a:prstDash val="solid"/>
                      <a:round/>
                      <a:headEnd type="none" w="med" len="med"/>
                      <a:tailEnd type="none" w="med" len="med"/>
                    </a:lnT>
                  </a:tcPr>
                </a:tc>
                <a:tc>
                  <a:txBody>
                    <a:bodyPr/>
                    <a:lstStyle/>
                    <a:p>
                      <a:pPr algn="l" fontAlgn="ctr">
                        <a:lnSpc>
                          <a:spcPct val="120000"/>
                        </a:lnSpc>
                      </a:pPr>
                      <a:r>
                        <a:rPr lang="ja-JP" altLang="en-US" sz="800" u="none" strike="noStrike" dirty="0">
                          <a:effectLst/>
                        </a:rPr>
                        <a:t>お留守番医師制度利用（月</a:t>
                      </a:r>
                      <a:r>
                        <a:rPr lang="en-US" altLang="ja-JP" sz="800" u="none" strike="noStrike" dirty="0">
                          <a:effectLst/>
                        </a:rPr>
                        <a:t>3</a:t>
                      </a:r>
                      <a:r>
                        <a:rPr lang="ja-JP" altLang="en-US" sz="800" u="none" strike="noStrike" dirty="0">
                          <a:effectLst/>
                        </a:rPr>
                        <a:t>回</a:t>
                      </a:r>
                      <a:r>
                        <a:rPr lang="en-US" altLang="ja-JP" sz="800" u="none" strike="noStrike" dirty="0">
                          <a:effectLst/>
                        </a:rPr>
                        <a:t>/1</a:t>
                      </a:r>
                      <a:r>
                        <a:rPr lang="ja-JP" altLang="en-US" sz="800" u="none" strike="noStrike" dirty="0">
                          <a:effectLst/>
                        </a:rPr>
                        <a:t>日</a:t>
                      </a:r>
                      <a:r>
                        <a:rPr lang="en-US" altLang="ja-JP" sz="800" u="none" strike="noStrike" dirty="0">
                          <a:effectLst/>
                        </a:rPr>
                        <a:t>3.5</a:t>
                      </a:r>
                      <a:r>
                        <a:rPr lang="ja-JP" altLang="en-US" sz="800" u="none" strike="noStrike" dirty="0">
                          <a:effectLst/>
                        </a:rPr>
                        <a:t>時間勤務）</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1"/>
                  </a:ext>
                </a:extLst>
              </a:tr>
              <a:tr h="195951">
                <a:tc>
                  <a:txBody>
                    <a:bodyPr/>
                    <a:lstStyle/>
                    <a:p>
                      <a:pPr algn="ctr" fontAlgn="ctr"/>
                      <a:r>
                        <a:rPr lang="en-US" altLang="ja-JP" sz="800" u="none" strike="noStrike" dirty="0">
                          <a:effectLst/>
                        </a:rPr>
                        <a:t>30</a:t>
                      </a:r>
                      <a:r>
                        <a:rPr lang="ja-JP" altLang="en-US" sz="800" u="none" strike="noStrike" dirty="0">
                          <a:effectLst/>
                        </a:rPr>
                        <a:t>代</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tc>
                <a:tc>
                  <a:txBody>
                    <a:bodyPr/>
                    <a:lstStyle/>
                    <a:p>
                      <a:pPr algn="ctr" fontAlgn="ctr"/>
                      <a:r>
                        <a:rPr lang="ja-JP" altLang="en-US" sz="800" u="none" strike="noStrike" dirty="0">
                          <a:effectLst/>
                        </a:rPr>
                        <a:t>女性</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tc>
                <a:tc>
                  <a:txBody>
                    <a:bodyPr/>
                    <a:lstStyle/>
                    <a:p>
                      <a:pPr algn="l" fontAlgn="ctr">
                        <a:lnSpc>
                          <a:spcPct val="120000"/>
                        </a:lnSpc>
                      </a:pPr>
                      <a:r>
                        <a:rPr lang="ja-JP" altLang="en-US" sz="800" u="none" strike="noStrike" dirty="0">
                          <a:effectLst/>
                        </a:rPr>
                        <a:t>お留守番医師制度利用（週</a:t>
                      </a:r>
                      <a:r>
                        <a:rPr lang="en-US" altLang="ja-JP" sz="800" u="none" strike="noStrike" dirty="0">
                          <a:effectLst/>
                        </a:rPr>
                        <a:t>1</a:t>
                      </a:r>
                      <a:r>
                        <a:rPr lang="ja-JP" altLang="en-US" sz="800" u="none" strike="noStrike" dirty="0">
                          <a:effectLst/>
                        </a:rPr>
                        <a:t>回</a:t>
                      </a:r>
                      <a:r>
                        <a:rPr lang="en-US" altLang="ja-JP" sz="800" u="none" strike="noStrike" dirty="0">
                          <a:effectLst/>
                        </a:rPr>
                        <a:t>/1</a:t>
                      </a:r>
                      <a:r>
                        <a:rPr lang="ja-JP" altLang="en-US" sz="800" u="none" strike="noStrike" dirty="0">
                          <a:effectLst/>
                        </a:rPr>
                        <a:t>日</a:t>
                      </a:r>
                      <a:r>
                        <a:rPr lang="en-US" altLang="ja-JP" sz="800" u="none" strike="noStrike" dirty="0">
                          <a:effectLst/>
                        </a:rPr>
                        <a:t>3</a:t>
                      </a:r>
                      <a:r>
                        <a:rPr lang="ja-JP" altLang="en-US" sz="800" u="none" strike="noStrike" dirty="0">
                          <a:effectLst/>
                        </a:rPr>
                        <a:t>時間勤務）</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tc>
                <a:extLst>
                  <a:ext uri="{0D108BD9-81ED-4DB2-BD59-A6C34878D82A}">
                    <a16:rowId xmlns:a16="http://schemas.microsoft.com/office/drawing/2014/main" val="10002"/>
                  </a:ext>
                </a:extLst>
              </a:tr>
              <a:tr h="195951">
                <a:tc>
                  <a:txBody>
                    <a:bodyPr/>
                    <a:lstStyle/>
                    <a:p>
                      <a:pPr algn="ctr" fontAlgn="ctr"/>
                      <a:r>
                        <a:rPr lang="en-US" altLang="ja-JP" sz="800" u="none" strike="noStrike" dirty="0">
                          <a:effectLst/>
                        </a:rPr>
                        <a:t>30</a:t>
                      </a:r>
                      <a:r>
                        <a:rPr lang="ja-JP" altLang="en-US" sz="800" u="none" strike="noStrike" dirty="0">
                          <a:effectLst/>
                        </a:rPr>
                        <a:t>代</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tc>
                <a:tc>
                  <a:txBody>
                    <a:bodyPr/>
                    <a:lstStyle/>
                    <a:p>
                      <a:pPr algn="ctr" fontAlgn="ctr"/>
                      <a:r>
                        <a:rPr lang="ja-JP" altLang="en-US" sz="800" u="none" strike="noStrike" dirty="0">
                          <a:effectLst/>
                        </a:rPr>
                        <a:t>女性</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tc>
                <a:tc>
                  <a:txBody>
                    <a:bodyPr/>
                    <a:lstStyle/>
                    <a:p>
                      <a:pPr algn="l" fontAlgn="ctr">
                        <a:lnSpc>
                          <a:spcPct val="120000"/>
                        </a:lnSpc>
                      </a:pPr>
                      <a:r>
                        <a:rPr lang="ja-JP" altLang="en-US" sz="800" u="none" strike="noStrike" dirty="0">
                          <a:effectLst/>
                        </a:rPr>
                        <a:t>お留守番医師制度利用（月</a:t>
                      </a:r>
                      <a:r>
                        <a:rPr lang="en-US" altLang="ja-JP" sz="800" u="none" strike="noStrike" dirty="0">
                          <a:effectLst/>
                        </a:rPr>
                        <a:t>2</a:t>
                      </a:r>
                      <a:r>
                        <a:rPr lang="ja-JP" altLang="en-US" sz="800" u="none" strike="noStrike" dirty="0">
                          <a:effectLst/>
                        </a:rPr>
                        <a:t>回</a:t>
                      </a:r>
                      <a:r>
                        <a:rPr lang="en-US" altLang="ja-JP" sz="800" u="none" strike="noStrike" dirty="0">
                          <a:effectLst/>
                        </a:rPr>
                        <a:t>/</a:t>
                      </a:r>
                      <a:r>
                        <a:rPr lang="ja-JP" altLang="en-US" sz="800" u="none" strike="noStrike" dirty="0">
                          <a:effectLst/>
                        </a:rPr>
                        <a:t>午前中のみ勤務）</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tc>
                <a:extLst>
                  <a:ext uri="{0D108BD9-81ED-4DB2-BD59-A6C34878D82A}">
                    <a16:rowId xmlns:a16="http://schemas.microsoft.com/office/drawing/2014/main" val="10003"/>
                  </a:ext>
                </a:extLst>
              </a:tr>
              <a:tr h="195951">
                <a:tc>
                  <a:txBody>
                    <a:bodyPr/>
                    <a:lstStyle/>
                    <a:p>
                      <a:pPr algn="ctr" fontAlgn="ctr"/>
                      <a:r>
                        <a:rPr lang="en-US" altLang="ja-JP" sz="800" u="none" strike="noStrike" dirty="0">
                          <a:effectLst/>
                        </a:rPr>
                        <a:t>40</a:t>
                      </a:r>
                      <a:r>
                        <a:rPr lang="ja-JP" altLang="en-US" sz="800" u="none" strike="noStrike" dirty="0">
                          <a:effectLst/>
                        </a:rPr>
                        <a:t>代</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tc>
                <a:tc>
                  <a:txBody>
                    <a:bodyPr/>
                    <a:lstStyle/>
                    <a:p>
                      <a:pPr algn="ctr" fontAlgn="ctr"/>
                      <a:r>
                        <a:rPr lang="ja-JP" altLang="en-US" sz="800" u="none" strike="noStrike" dirty="0">
                          <a:effectLst/>
                        </a:rPr>
                        <a:t>女性</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nchor="ctr"/>
                </a:tc>
                <a:tc>
                  <a:txBody>
                    <a:bodyPr/>
                    <a:lstStyle/>
                    <a:p>
                      <a:pPr algn="l" fontAlgn="ctr">
                        <a:lnSpc>
                          <a:spcPct val="120000"/>
                        </a:lnSpc>
                      </a:pPr>
                      <a:r>
                        <a:rPr lang="ja-JP" altLang="en-US" sz="800" u="none" strike="noStrike" dirty="0">
                          <a:effectLst/>
                        </a:rPr>
                        <a:t>求人情報の提供</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41" marR="8641" marT="8641" marB="0"/>
                </a:tc>
                <a:extLst>
                  <a:ext uri="{0D108BD9-81ED-4DB2-BD59-A6C34878D82A}">
                    <a16:rowId xmlns:a16="http://schemas.microsoft.com/office/drawing/2014/main" val="10004"/>
                  </a:ext>
                </a:extLst>
              </a:tr>
            </a:tbl>
          </a:graphicData>
        </a:graphic>
      </p:graphicFrame>
      <p:graphicFrame>
        <p:nvGraphicFramePr>
          <p:cNvPr id="8" name="表 7"/>
          <p:cNvGraphicFramePr>
            <a:graphicFrameLocks noGrp="1"/>
          </p:cNvGraphicFramePr>
          <p:nvPr>
            <p:extLst/>
          </p:nvPr>
        </p:nvGraphicFramePr>
        <p:xfrm>
          <a:off x="3972902" y="3418187"/>
          <a:ext cx="2233338" cy="2120196"/>
        </p:xfrm>
        <a:graphic>
          <a:graphicData uri="http://schemas.openxmlformats.org/drawingml/2006/table">
            <a:tbl>
              <a:tblPr bandRow="1">
                <a:tableStyleId>{1FECB4D8-DB02-4DC6-A0A2-4F2EBAE1DC90}</a:tableStyleId>
              </a:tblPr>
              <a:tblGrid>
                <a:gridCol w="1795032">
                  <a:extLst>
                    <a:ext uri="{9D8B030D-6E8A-4147-A177-3AD203B41FA5}">
                      <a16:colId xmlns:a16="http://schemas.microsoft.com/office/drawing/2014/main" val="20000"/>
                    </a:ext>
                  </a:extLst>
                </a:gridCol>
                <a:gridCol w="438306">
                  <a:extLst>
                    <a:ext uri="{9D8B030D-6E8A-4147-A177-3AD203B41FA5}">
                      <a16:colId xmlns:a16="http://schemas.microsoft.com/office/drawing/2014/main" val="20001"/>
                    </a:ext>
                  </a:extLst>
                </a:gridCol>
              </a:tblGrid>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働くこと働き方についての相談</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lnT w="12700" cap="flat" cmpd="sng" algn="ctr">
                      <a:solidFill>
                        <a:schemeClr val="accent3"/>
                      </a:solidFill>
                      <a:prstDash val="solid"/>
                      <a:round/>
                      <a:headEnd type="none" w="med" len="med"/>
                      <a:tailEnd type="none" w="med" len="med"/>
                    </a:lnT>
                  </a:tcPr>
                </a:tc>
                <a:tc>
                  <a:txBody>
                    <a:bodyPr/>
                    <a:lstStyle/>
                    <a:p>
                      <a:r>
                        <a:rPr kumimoji="1" lang="en-US" altLang="ja-JP" sz="800" dirty="0" smtClean="0"/>
                        <a:t>16</a:t>
                      </a:r>
                      <a:endParaRPr kumimoji="1" lang="ja-JP" altLang="en-US" sz="800" dirty="0"/>
                    </a:p>
                  </a:txBody>
                  <a:tcPr marL="82953" marR="82953" marT="26127" marB="26127">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支援制度についての問い合わせ</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13</a:t>
                      </a:r>
                      <a:endParaRPr kumimoji="1" lang="ja-JP" altLang="en-US" sz="800" dirty="0"/>
                    </a:p>
                  </a:txBody>
                  <a:tcPr marL="82953" marR="82953" marT="26127" marB="26127"/>
                </a:tc>
                <a:extLst>
                  <a:ext uri="{0D108BD9-81ED-4DB2-BD59-A6C34878D82A}">
                    <a16:rowId xmlns:a16="http://schemas.microsoft.com/office/drawing/2014/main" val="10001"/>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お留守番医師制度について</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13</a:t>
                      </a:r>
                      <a:endParaRPr kumimoji="1" lang="ja-JP" altLang="en-US" sz="800" dirty="0"/>
                    </a:p>
                  </a:txBody>
                  <a:tcPr marL="82953" marR="82953" marT="26127" marB="26127"/>
                </a:tc>
                <a:extLst>
                  <a:ext uri="{0D108BD9-81ED-4DB2-BD59-A6C34878D82A}">
                    <a16:rowId xmlns:a16="http://schemas.microsoft.com/office/drawing/2014/main" val="10002"/>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求人の問い合わせ</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11</a:t>
                      </a:r>
                      <a:endParaRPr kumimoji="1" lang="ja-JP" altLang="en-US" sz="800" dirty="0"/>
                    </a:p>
                  </a:txBody>
                  <a:tcPr marL="82953" marR="82953" marT="26127" marB="26127"/>
                </a:tc>
                <a:extLst>
                  <a:ext uri="{0D108BD9-81ED-4DB2-BD59-A6C34878D82A}">
                    <a16:rowId xmlns:a16="http://schemas.microsoft.com/office/drawing/2014/main" val="10003"/>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ネットワークづくり</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9</a:t>
                      </a:r>
                      <a:endParaRPr kumimoji="1" lang="ja-JP" altLang="en-US" sz="800" dirty="0"/>
                    </a:p>
                  </a:txBody>
                  <a:tcPr marL="82953" marR="82953" marT="26127" marB="26127"/>
                </a:tc>
                <a:extLst>
                  <a:ext uri="{0D108BD9-81ED-4DB2-BD59-A6C34878D82A}">
                    <a16:rowId xmlns:a16="http://schemas.microsoft.com/office/drawing/2014/main" val="10004"/>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保育施設について</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8</a:t>
                      </a:r>
                      <a:endParaRPr kumimoji="1" lang="ja-JP" altLang="en-US" sz="800" dirty="0"/>
                    </a:p>
                  </a:txBody>
                  <a:tcPr marL="82953" marR="82953" marT="26127" marB="26127"/>
                </a:tc>
                <a:extLst>
                  <a:ext uri="{0D108BD9-81ED-4DB2-BD59-A6C34878D82A}">
                    <a16:rowId xmlns:a16="http://schemas.microsoft.com/office/drawing/2014/main" val="10005"/>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同僚・医局の医師について</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6</a:t>
                      </a:r>
                      <a:endParaRPr kumimoji="1" lang="ja-JP" altLang="en-US" sz="800" dirty="0"/>
                    </a:p>
                  </a:txBody>
                  <a:tcPr marL="82953" marR="82953" marT="26127" marB="26127"/>
                </a:tc>
                <a:extLst>
                  <a:ext uri="{0D108BD9-81ED-4DB2-BD59-A6C34878D82A}">
                    <a16:rowId xmlns:a16="http://schemas.microsoft.com/office/drawing/2014/main" val="10006"/>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マタニティ白衣について</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5</a:t>
                      </a:r>
                      <a:endParaRPr kumimoji="1" lang="ja-JP" altLang="en-US" sz="800" dirty="0"/>
                    </a:p>
                  </a:txBody>
                  <a:tcPr marL="82953" marR="82953" marT="26127" marB="26127"/>
                </a:tc>
                <a:extLst>
                  <a:ext uri="{0D108BD9-81ED-4DB2-BD59-A6C34878D82A}">
                    <a16:rowId xmlns:a16="http://schemas.microsoft.com/office/drawing/2014/main" val="10007"/>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メンター制度について</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4</a:t>
                      </a:r>
                      <a:endParaRPr kumimoji="1" lang="ja-JP" altLang="en-US" sz="800" dirty="0"/>
                    </a:p>
                  </a:txBody>
                  <a:tcPr marL="82953" marR="82953" marT="26127" marB="26127"/>
                </a:tc>
                <a:extLst>
                  <a:ext uri="{0D108BD9-81ED-4DB2-BD59-A6C34878D82A}">
                    <a16:rowId xmlns:a16="http://schemas.microsoft.com/office/drawing/2014/main" val="10008"/>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復職相談</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4</a:t>
                      </a:r>
                      <a:endParaRPr kumimoji="1" lang="ja-JP" altLang="en-US" sz="800" dirty="0"/>
                    </a:p>
                  </a:txBody>
                  <a:tcPr marL="82953" marR="82953" marT="26127" marB="26127"/>
                </a:tc>
                <a:extLst>
                  <a:ext uri="{0D108BD9-81ED-4DB2-BD59-A6C34878D82A}">
                    <a16:rowId xmlns:a16="http://schemas.microsoft.com/office/drawing/2014/main" val="10009"/>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社会保険等について</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4</a:t>
                      </a:r>
                      <a:endParaRPr kumimoji="1" lang="ja-JP" altLang="en-US" sz="800" dirty="0"/>
                    </a:p>
                  </a:txBody>
                  <a:tcPr marL="82953" marR="82953" marT="26127" marB="26127"/>
                </a:tc>
                <a:extLst>
                  <a:ext uri="{0D108BD9-81ED-4DB2-BD59-A6C34878D82A}">
                    <a16:rowId xmlns:a16="http://schemas.microsoft.com/office/drawing/2014/main" val="10010"/>
                  </a:ext>
                </a:extLst>
              </a:tr>
              <a:tr h="176683">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lang="ja-JP" altLang="en-US" sz="800" u="none" strike="noStrike" dirty="0">
                          <a:effectLst/>
                        </a:rPr>
                        <a:t>子育てについて</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53" marR="82953" marT="26127" marB="26127"/>
                </a:tc>
                <a:tc>
                  <a:txBody>
                    <a:bodyPr/>
                    <a:lstStyle/>
                    <a:p>
                      <a:r>
                        <a:rPr kumimoji="1" lang="en-US" altLang="ja-JP" sz="800" dirty="0" smtClean="0"/>
                        <a:t>0</a:t>
                      </a:r>
                      <a:endParaRPr kumimoji="1" lang="ja-JP" altLang="en-US" sz="800" dirty="0"/>
                    </a:p>
                  </a:txBody>
                  <a:tcPr marL="82953" marR="82953" marT="26127" marB="26127"/>
                </a:tc>
                <a:extLst>
                  <a:ext uri="{0D108BD9-81ED-4DB2-BD59-A6C34878D82A}">
                    <a16:rowId xmlns:a16="http://schemas.microsoft.com/office/drawing/2014/main" val="10011"/>
                  </a:ext>
                </a:extLst>
              </a:tr>
            </a:tbl>
          </a:graphicData>
        </a:graphic>
      </p:graphicFrame>
      <p:sp>
        <p:nvSpPr>
          <p:cNvPr id="9" name="テキスト ボックス 8"/>
          <p:cNvSpPr txBox="1"/>
          <p:nvPr/>
        </p:nvSpPr>
        <p:spPr>
          <a:xfrm>
            <a:off x="673647" y="3124119"/>
            <a:ext cx="3206891" cy="1362552"/>
          </a:xfrm>
          <a:prstGeom prst="rect">
            <a:avLst/>
          </a:prstGeom>
        </p:spPr>
        <p:txBody>
          <a:bodyPr wrap="square">
            <a:spAutoFit/>
          </a:bodyPr>
          <a:lstStyle>
            <a:defPPr>
              <a:defRPr lang="ja-JP"/>
            </a:defPPr>
            <a:lvl1pPr>
              <a:lnSpc>
                <a:spcPct val="130000"/>
              </a:lnSpc>
              <a:defRPr sz="1000">
                <a:solidFill>
                  <a:srgbClr val="FF0000"/>
                </a:solidFill>
                <a:latin typeface="+mn-ea"/>
              </a:defRPr>
            </a:lvl1pPr>
          </a:lstStyle>
          <a:p>
            <a:pPr defTabSz="903098"/>
            <a:r>
              <a:rPr lang="ja-JP" altLang="en-US" sz="907" dirty="0">
                <a:solidFill>
                  <a:sysClr val="windowText" lastClr="000000"/>
                </a:solidFill>
              </a:rPr>
              <a:t>平成</a:t>
            </a:r>
            <a:r>
              <a:rPr lang="en-US" altLang="ja-JP" sz="907" dirty="0">
                <a:solidFill>
                  <a:sysClr val="windowText" lastClr="000000"/>
                </a:solidFill>
              </a:rPr>
              <a:t>29</a:t>
            </a:r>
            <a:r>
              <a:rPr lang="ja-JP" altLang="en-US" sz="907" dirty="0">
                <a:solidFill>
                  <a:sysClr val="windowText" lastClr="000000"/>
                </a:solidFill>
              </a:rPr>
              <a:t>年度（</a:t>
            </a:r>
            <a:r>
              <a:rPr lang="en-US" altLang="ja-JP" sz="907" dirty="0">
                <a:solidFill>
                  <a:sysClr val="windowText" lastClr="000000"/>
                </a:solidFill>
              </a:rPr>
              <a:t>2017</a:t>
            </a:r>
            <a:r>
              <a:rPr lang="ja-JP" altLang="en-US" sz="907" dirty="0">
                <a:solidFill>
                  <a:sysClr val="windowText" lastClr="000000"/>
                </a:solidFill>
              </a:rPr>
              <a:t>年</a:t>
            </a:r>
            <a:r>
              <a:rPr lang="en-US" altLang="ja-JP" sz="907" dirty="0">
                <a:solidFill>
                  <a:sysClr val="windowText" lastClr="000000"/>
                </a:solidFill>
              </a:rPr>
              <a:t>4</a:t>
            </a:r>
            <a:r>
              <a:rPr lang="ja-JP" altLang="en-US" sz="907" dirty="0">
                <a:solidFill>
                  <a:sysClr val="windowText" lastClr="000000"/>
                </a:solidFill>
              </a:rPr>
              <a:t>月</a:t>
            </a:r>
            <a:r>
              <a:rPr lang="en-US" altLang="ja-JP" sz="907" dirty="0">
                <a:solidFill>
                  <a:sysClr val="windowText" lastClr="000000"/>
                </a:solidFill>
              </a:rPr>
              <a:t>1</a:t>
            </a:r>
            <a:r>
              <a:rPr lang="ja-JP" altLang="en-US" sz="907" dirty="0">
                <a:solidFill>
                  <a:sysClr val="windowText" lastClr="000000"/>
                </a:solidFill>
              </a:rPr>
              <a:t>日から</a:t>
            </a:r>
            <a:r>
              <a:rPr lang="en-US" altLang="ja-JP" sz="907" dirty="0">
                <a:solidFill>
                  <a:sysClr val="windowText" lastClr="000000"/>
                </a:solidFill>
              </a:rPr>
              <a:t>2018</a:t>
            </a:r>
            <a:r>
              <a:rPr lang="ja-JP" altLang="en-US" sz="907" dirty="0">
                <a:solidFill>
                  <a:sysClr val="windowText" lastClr="000000"/>
                </a:solidFill>
              </a:rPr>
              <a:t>年</a:t>
            </a:r>
            <a:r>
              <a:rPr lang="en-US" altLang="ja-JP" sz="907" dirty="0">
                <a:solidFill>
                  <a:sysClr val="windowText" lastClr="000000"/>
                </a:solidFill>
              </a:rPr>
              <a:t>1</a:t>
            </a:r>
            <a:r>
              <a:rPr lang="ja-JP" altLang="en-US" sz="907" dirty="0">
                <a:solidFill>
                  <a:sysClr val="windowText" lastClr="000000"/>
                </a:solidFill>
              </a:rPr>
              <a:t>月</a:t>
            </a:r>
            <a:r>
              <a:rPr lang="en-US" altLang="ja-JP" sz="907" dirty="0">
                <a:solidFill>
                  <a:sysClr val="windowText" lastClr="000000"/>
                </a:solidFill>
              </a:rPr>
              <a:t>31</a:t>
            </a:r>
            <a:r>
              <a:rPr lang="ja-JP" altLang="en-US" sz="907" dirty="0">
                <a:solidFill>
                  <a:sysClr val="windowText" lastClr="000000"/>
                </a:solidFill>
              </a:rPr>
              <a:t>日まで）は総計</a:t>
            </a:r>
            <a:r>
              <a:rPr lang="en-US" altLang="ja-JP" sz="907" dirty="0">
                <a:solidFill>
                  <a:sysClr val="windowText" lastClr="000000"/>
                </a:solidFill>
              </a:rPr>
              <a:t>51</a:t>
            </a:r>
            <a:r>
              <a:rPr lang="ja-JP" altLang="en-US" sz="907" dirty="0">
                <a:solidFill>
                  <a:sysClr val="windowText" lastClr="000000"/>
                </a:solidFill>
              </a:rPr>
              <a:t>名から相談や制度のお問い合わせがありました。うち</a:t>
            </a:r>
            <a:r>
              <a:rPr lang="en-US" altLang="ja-JP" sz="907" dirty="0">
                <a:solidFill>
                  <a:sysClr val="windowText" lastClr="000000"/>
                </a:solidFill>
              </a:rPr>
              <a:t>21</a:t>
            </a:r>
            <a:r>
              <a:rPr lang="ja-JP" altLang="en-US" sz="907" dirty="0">
                <a:solidFill>
                  <a:sysClr val="windowText" lastClr="000000"/>
                </a:solidFill>
              </a:rPr>
              <a:t>名が男性で、</a:t>
            </a:r>
            <a:r>
              <a:rPr lang="ja-JP" altLang="en-US" sz="907" spc="-27" dirty="0">
                <a:solidFill>
                  <a:sysClr val="windowText" lastClr="000000"/>
                </a:solidFill>
              </a:rPr>
              <a:t>「支援制度について」「求人の問い合わせ」の問い合わせが多く、</a:t>
            </a:r>
            <a:r>
              <a:rPr lang="en-US" altLang="ja-JP" sz="907" spc="-27" dirty="0">
                <a:solidFill>
                  <a:sysClr val="windowText" lastClr="000000"/>
                </a:solidFill>
              </a:rPr>
              <a:t>30</a:t>
            </a:r>
            <a:r>
              <a:rPr lang="ja-JP" altLang="en-US" sz="907" spc="-27" dirty="0">
                <a:solidFill>
                  <a:sysClr val="windowText" lastClr="000000"/>
                </a:solidFill>
              </a:rPr>
              <a:t>名が女性で、「働くこと、働き方について」の相談が多くありました。</a:t>
            </a:r>
            <a:endParaRPr lang="en-US" altLang="ja-JP" sz="907" spc="-27" dirty="0">
              <a:solidFill>
                <a:sysClr val="windowText" lastClr="000000"/>
              </a:solidFill>
            </a:endParaRPr>
          </a:p>
          <a:p>
            <a:pPr defTabSz="903098"/>
            <a:r>
              <a:rPr lang="ja-JP" altLang="en-US" sz="907" dirty="0">
                <a:solidFill>
                  <a:sysClr val="windowText" lastClr="000000"/>
                </a:solidFill>
              </a:rPr>
              <a:t>特に女性医師</a:t>
            </a:r>
            <a:r>
              <a:rPr lang="en-US" altLang="ja-JP" sz="907" dirty="0">
                <a:solidFill>
                  <a:sysClr val="windowText" lastClr="000000"/>
                </a:solidFill>
              </a:rPr>
              <a:t>4</a:t>
            </a:r>
            <a:r>
              <a:rPr lang="ja-JP" altLang="en-US" sz="907" dirty="0">
                <a:solidFill>
                  <a:sysClr val="windowText" lastClr="000000"/>
                </a:solidFill>
              </a:rPr>
              <a:t>名からの相談は、自身の復職やキャリア継続に繋がりました。</a:t>
            </a:r>
          </a:p>
        </p:txBody>
      </p:sp>
      <p:sp>
        <p:nvSpPr>
          <p:cNvPr id="10" name="テキスト ボックス 9"/>
          <p:cNvSpPr txBox="1"/>
          <p:nvPr/>
        </p:nvSpPr>
        <p:spPr>
          <a:xfrm>
            <a:off x="677218" y="2904724"/>
            <a:ext cx="901401" cy="245901"/>
          </a:xfrm>
          <a:prstGeom prst="rect">
            <a:avLst/>
          </a:prstGeom>
          <a:noFill/>
        </p:spPr>
        <p:txBody>
          <a:bodyPr wrap="none" rtlCol="0">
            <a:spAutoFit/>
          </a:bodyPr>
          <a:lstStyle/>
          <a:p>
            <a:pPr marL="155539" indent="-155539" defTabSz="903098">
              <a:buFont typeface="Wingdings" panose="05000000000000000000" pitchFamily="2" charset="2"/>
              <a:buChar char="u"/>
            </a:pPr>
            <a:r>
              <a:rPr lang="ja-JP" altLang="en-US" sz="998" spc="91" dirty="0">
                <a:solidFill>
                  <a:sysClr val="windowText" lastClr="000000"/>
                </a:solidFill>
              </a:rPr>
              <a:t>相談件数</a:t>
            </a:r>
          </a:p>
        </p:txBody>
      </p:sp>
      <p:sp>
        <p:nvSpPr>
          <p:cNvPr id="11" name="正方形/長方形 10"/>
          <p:cNvSpPr/>
          <p:nvPr/>
        </p:nvSpPr>
        <p:spPr>
          <a:xfrm>
            <a:off x="673647" y="1737495"/>
            <a:ext cx="2205360" cy="999633"/>
          </a:xfrm>
          <a:prstGeom prst="rect">
            <a:avLst/>
          </a:prstGeom>
        </p:spPr>
        <p:txBody>
          <a:bodyPr wrap="square" numCol="1">
            <a:spAutoFit/>
          </a:bodyPr>
          <a:lstStyle/>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マタニティ白衣の貸出</a:t>
            </a:r>
          </a:p>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お留守番医師制度</a:t>
            </a:r>
          </a:p>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メンター制度、メンター連絡会議</a:t>
            </a:r>
          </a:p>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キャリア支援セミナー</a:t>
            </a:r>
          </a:p>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クローバーセミナー</a:t>
            </a:r>
          </a:p>
        </p:txBody>
      </p:sp>
      <p:sp>
        <p:nvSpPr>
          <p:cNvPr id="12" name="正方形/長方形 11"/>
          <p:cNvSpPr/>
          <p:nvPr/>
        </p:nvSpPr>
        <p:spPr>
          <a:xfrm>
            <a:off x="2778290" y="1737495"/>
            <a:ext cx="3609060" cy="1181093"/>
          </a:xfrm>
          <a:prstGeom prst="rect">
            <a:avLst/>
          </a:prstGeom>
        </p:spPr>
        <p:txBody>
          <a:bodyPr wrap="square">
            <a:spAutoFit/>
          </a:bodyPr>
          <a:lstStyle/>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学童保育のニーズ調査</a:t>
            </a:r>
          </a:p>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広報活動</a:t>
            </a:r>
            <a:r>
              <a:rPr lang="ja-JP" altLang="en-US" sz="907" spc="-18" dirty="0">
                <a:solidFill>
                  <a:sysClr val="windowText" lastClr="000000"/>
                </a:solidFill>
                <a:latin typeface="小塚ゴシック Pr6N L"/>
              </a:rPr>
              <a:t>（ホームページ、テレビ、雑誌掲載、チラシの作成等）</a:t>
            </a:r>
          </a:p>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学会・講演会などでの発表、情報交換</a:t>
            </a:r>
          </a:p>
          <a:p>
            <a:pPr marL="155539" indent="-155539" defTabSz="903098">
              <a:lnSpc>
                <a:spcPct val="130000"/>
              </a:lnSpc>
              <a:buFont typeface="Arial" panose="020B0604020202020204" pitchFamily="34" charset="0"/>
              <a:buChar char="•"/>
            </a:pPr>
            <a:r>
              <a:rPr lang="ja-JP" altLang="en-US" sz="907" dirty="0">
                <a:solidFill>
                  <a:sysClr val="windowText" lastClr="000000"/>
                </a:solidFill>
                <a:latin typeface="小塚ゴシック Pr6N L"/>
              </a:rPr>
              <a:t>学生への啓発活動として、「医学生・研修医等をサポートするための会」開催や、</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学年・</a:t>
            </a:r>
            <a:r>
              <a:rPr lang="en-US" altLang="ja-JP" sz="907" dirty="0">
                <a:solidFill>
                  <a:sysClr val="windowText" lastClr="000000"/>
                </a:solidFill>
                <a:latin typeface="小塚ゴシック Pr6N L"/>
              </a:rPr>
              <a:t>4</a:t>
            </a:r>
            <a:r>
              <a:rPr lang="ja-JP" altLang="en-US" sz="907" dirty="0">
                <a:solidFill>
                  <a:sysClr val="windowText" lastClr="000000"/>
                </a:solidFill>
                <a:latin typeface="小塚ゴシック Pr6N L"/>
              </a:rPr>
              <a:t>学年への講義</a:t>
            </a:r>
          </a:p>
        </p:txBody>
      </p:sp>
      <p:sp>
        <p:nvSpPr>
          <p:cNvPr id="13" name="正方形/長方形 12"/>
          <p:cNvSpPr/>
          <p:nvPr/>
        </p:nvSpPr>
        <p:spPr>
          <a:xfrm>
            <a:off x="3972902" y="3032913"/>
            <a:ext cx="2049225" cy="371512"/>
          </a:xfrm>
          <a:prstGeom prst="rect">
            <a:avLst/>
          </a:prstGeom>
        </p:spPr>
        <p:txBody>
          <a:bodyPr wrap="square">
            <a:spAutoFit/>
          </a:bodyPr>
          <a:lstStyle/>
          <a:p>
            <a:pPr defTabSz="903098"/>
            <a:r>
              <a:rPr lang="ja-JP" altLang="en-US" sz="907" dirty="0">
                <a:solidFill>
                  <a:sysClr val="windowText" lastClr="000000"/>
                </a:solidFill>
              </a:rPr>
              <a:t>相談の総内訳（延べ相談数）</a:t>
            </a:r>
            <a:endParaRPr lang="en-US" altLang="ja-JP" sz="907" dirty="0">
              <a:solidFill>
                <a:sysClr val="windowText" lastClr="000000"/>
              </a:solidFill>
            </a:endParaRPr>
          </a:p>
          <a:p>
            <a:pPr defTabSz="903098"/>
            <a:r>
              <a:rPr lang="en-US" altLang="ja-JP" sz="907" dirty="0">
                <a:solidFill>
                  <a:sysClr val="windowText" lastClr="000000"/>
                </a:solidFill>
              </a:rPr>
              <a:t>2017</a:t>
            </a:r>
            <a:r>
              <a:rPr lang="ja-JP" altLang="en-US" sz="907" dirty="0">
                <a:solidFill>
                  <a:sysClr val="windowText" lastClr="000000"/>
                </a:solidFill>
              </a:rPr>
              <a:t>年</a:t>
            </a:r>
            <a:r>
              <a:rPr lang="en-US" altLang="ja-JP" sz="907" dirty="0">
                <a:solidFill>
                  <a:sysClr val="windowText" lastClr="000000"/>
                </a:solidFill>
              </a:rPr>
              <a:t>4</a:t>
            </a:r>
            <a:r>
              <a:rPr lang="ja-JP" altLang="en-US" sz="907" dirty="0">
                <a:solidFill>
                  <a:sysClr val="windowText" lastClr="000000"/>
                </a:solidFill>
              </a:rPr>
              <a:t>月</a:t>
            </a:r>
            <a:r>
              <a:rPr lang="en-US" altLang="ja-JP" sz="907" dirty="0">
                <a:solidFill>
                  <a:sysClr val="windowText" lastClr="000000"/>
                </a:solidFill>
              </a:rPr>
              <a:t>1</a:t>
            </a:r>
            <a:r>
              <a:rPr lang="ja-JP" altLang="en-US" sz="907" dirty="0">
                <a:solidFill>
                  <a:sysClr val="windowText" lastClr="000000"/>
                </a:solidFill>
              </a:rPr>
              <a:t>日～</a:t>
            </a:r>
            <a:r>
              <a:rPr lang="en-US" altLang="ja-JP" sz="907" dirty="0">
                <a:solidFill>
                  <a:sysClr val="windowText" lastClr="000000"/>
                </a:solidFill>
              </a:rPr>
              <a:t>2018</a:t>
            </a:r>
            <a:r>
              <a:rPr lang="ja-JP" altLang="en-US" sz="907" dirty="0">
                <a:solidFill>
                  <a:sysClr val="windowText" lastClr="000000"/>
                </a:solidFill>
              </a:rPr>
              <a:t>年</a:t>
            </a:r>
            <a:r>
              <a:rPr lang="en-US" altLang="ja-JP" sz="907" dirty="0">
                <a:solidFill>
                  <a:sysClr val="windowText" lastClr="000000"/>
                </a:solidFill>
              </a:rPr>
              <a:t>2</a:t>
            </a:r>
            <a:r>
              <a:rPr lang="ja-JP" altLang="en-US" sz="907" dirty="0">
                <a:solidFill>
                  <a:sysClr val="windowText" lastClr="000000"/>
                </a:solidFill>
              </a:rPr>
              <a:t>月</a:t>
            </a:r>
            <a:r>
              <a:rPr lang="en-US" altLang="ja-JP" sz="907" dirty="0">
                <a:solidFill>
                  <a:sysClr val="windowText" lastClr="000000"/>
                </a:solidFill>
              </a:rPr>
              <a:t>28</a:t>
            </a:r>
            <a:r>
              <a:rPr lang="ja-JP" altLang="en-US" sz="907" dirty="0">
                <a:solidFill>
                  <a:sysClr val="windowText" lastClr="000000"/>
                </a:solidFill>
              </a:rPr>
              <a:t>日  ▼</a:t>
            </a:r>
          </a:p>
        </p:txBody>
      </p:sp>
      <p:sp>
        <p:nvSpPr>
          <p:cNvPr id="19" name="フリーフォーム 18"/>
          <p:cNvSpPr/>
          <p:nvPr/>
        </p:nvSpPr>
        <p:spPr>
          <a:xfrm>
            <a:off x="1309204" y="6197369"/>
            <a:ext cx="3808362" cy="1422806"/>
          </a:xfrm>
          <a:custGeom>
            <a:avLst/>
            <a:gdLst>
              <a:gd name="connsiteX0" fmla="*/ 471488 w 4596642"/>
              <a:gd name="connsiteY0" fmla="*/ 0 h 1533060"/>
              <a:gd name="connsiteX1" fmla="*/ 4341127 w 4596642"/>
              <a:gd name="connsiteY1" fmla="*/ 0 h 1533060"/>
              <a:gd name="connsiteX2" fmla="*/ 4596642 w 4596642"/>
              <a:gd name="connsiteY2" fmla="*/ 255515 h 1533060"/>
              <a:gd name="connsiteX3" fmla="*/ 4596642 w 4596642"/>
              <a:gd name="connsiteY3" fmla="*/ 1277545 h 1533060"/>
              <a:gd name="connsiteX4" fmla="*/ 4341127 w 4596642"/>
              <a:gd name="connsiteY4" fmla="*/ 1533060 h 1533060"/>
              <a:gd name="connsiteX5" fmla="*/ 471488 w 4596642"/>
              <a:gd name="connsiteY5" fmla="*/ 1533060 h 1533060"/>
              <a:gd name="connsiteX6" fmla="*/ 215973 w 4596642"/>
              <a:gd name="connsiteY6" fmla="*/ 1277545 h 1533060"/>
              <a:gd name="connsiteX7" fmla="*/ 215973 w 4596642"/>
              <a:gd name="connsiteY7" fmla="*/ 1216614 h 1533060"/>
              <a:gd name="connsiteX8" fmla="*/ 153523 w 4596642"/>
              <a:gd name="connsiteY8" fmla="*/ 1171646 h 1533060"/>
              <a:gd name="connsiteX9" fmla="*/ 61329 w 4596642"/>
              <a:gd name="connsiteY9" fmla="*/ 601214 h 1533060"/>
              <a:gd name="connsiteX10" fmla="*/ 151802 w 4596642"/>
              <a:gd name="connsiteY10" fmla="*/ 847744 h 1533060"/>
              <a:gd name="connsiteX11" fmla="*/ 215973 w 4596642"/>
              <a:gd name="connsiteY11" fmla="*/ 924139 h 1533060"/>
              <a:gd name="connsiteX12" fmla="*/ 215973 w 4596642"/>
              <a:gd name="connsiteY12" fmla="*/ 255515 h 1533060"/>
              <a:gd name="connsiteX13" fmla="*/ 471488 w 4596642"/>
              <a:gd name="connsiteY13" fmla="*/ 0 h 153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6642" h="1533060">
                <a:moveTo>
                  <a:pt x="471488" y="0"/>
                </a:moveTo>
                <a:lnTo>
                  <a:pt x="4341127" y="0"/>
                </a:lnTo>
                <a:cubicBezTo>
                  <a:pt x="4482244" y="0"/>
                  <a:pt x="4596642" y="114398"/>
                  <a:pt x="4596642" y="255515"/>
                </a:cubicBezTo>
                <a:lnTo>
                  <a:pt x="4596642" y="1277545"/>
                </a:lnTo>
                <a:cubicBezTo>
                  <a:pt x="4596642" y="1418662"/>
                  <a:pt x="4482244" y="1533060"/>
                  <a:pt x="4341127" y="1533060"/>
                </a:cubicBezTo>
                <a:lnTo>
                  <a:pt x="471488" y="1533060"/>
                </a:lnTo>
                <a:cubicBezTo>
                  <a:pt x="330371" y="1533060"/>
                  <a:pt x="215973" y="1418662"/>
                  <a:pt x="215973" y="1277545"/>
                </a:cubicBezTo>
                <a:lnTo>
                  <a:pt x="215973" y="1216614"/>
                </a:lnTo>
                <a:lnTo>
                  <a:pt x="153523" y="1171646"/>
                </a:lnTo>
                <a:cubicBezTo>
                  <a:pt x="-5587" y="1030556"/>
                  <a:pt x="-49142" y="792555"/>
                  <a:pt x="61329" y="601214"/>
                </a:cubicBezTo>
                <a:cubicBezTo>
                  <a:pt x="72087" y="690510"/>
                  <a:pt x="103553" y="774668"/>
                  <a:pt x="151802" y="847744"/>
                </a:cubicBezTo>
                <a:lnTo>
                  <a:pt x="215973" y="924139"/>
                </a:lnTo>
                <a:lnTo>
                  <a:pt x="215973" y="255515"/>
                </a:lnTo>
                <a:cubicBezTo>
                  <a:pt x="215973" y="114398"/>
                  <a:pt x="330371" y="0"/>
                  <a:pt x="471488" y="0"/>
                </a:cubicBezTo>
                <a:close/>
              </a:path>
            </a:pathLst>
          </a:cu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pic>
        <p:nvPicPr>
          <p:cNvPr id="20" name="図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7939" y="8037686"/>
            <a:ext cx="1710119" cy="1237557"/>
          </a:xfrm>
          <a:prstGeom prst="roundRect">
            <a:avLst>
              <a:gd name="adj" fmla="val 25923"/>
            </a:avLst>
          </a:prstGeom>
        </p:spPr>
      </p:pic>
      <p:sp>
        <p:nvSpPr>
          <p:cNvPr id="21" name="正方形/長方形 20"/>
          <p:cNvSpPr/>
          <p:nvPr/>
        </p:nvSpPr>
        <p:spPr>
          <a:xfrm>
            <a:off x="1564299" y="6227879"/>
            <a:ext cx="3553267" cy="1362552"/>
          </a:xfrm>
          <a:prstGeom prst="rect">
            <a:avLst/>
          </a:prstGeom>
        </p:spPr>
        <p:txBody>
          <a:bodyPr wrap="square">
            <a:spAutoFit/>
          </a:bodyPr>
          <a:lstStyle/>
          <a:p>
            <a:pPr defTabSz="903098">
              <a:lnSpc>
                <a:spcPct val="130000"/>
              </a:lnSpc>
            </a:pPr>
            <a:r>
              <a:rPr lang="en-US" altLang="ja-JP" sz="907" dirty="0">
                <a:solidFill>
                  <a:sysClr val="windowText" lastClr="000000"/>
                </a:solidFill>
                <a:latin typeface="小塚ゴシック Pr6N L"/>
              </a:rPr>
              <a:t>6</a:t>
            </a:r>
            <a:r>
              <a:rPr lang="ja-JP" altLang="en-US" sz="907" dirty="0">
                <a:solidFill>
                  <a:sysClr val="windowText" lastClr="000000"/>
                </a:solidFill>
                <a:latin typeface="小塚ゴシック Pr6N L"/>
              </a:rPr>
              <a:t>月からマタニティ白衣の貸出を始めました。ポケットにつけた刺繍のクローバーの形は、フェイスブック「</a:t>
            </a:r>
            <a:r>
              <a:rPr lang="en-US" altLang="ja-JP" sz="907" dirty="0">
                <a:solidFill>
                  <a:sysClr val="windowText" lastClr="000000"/>
                </a:solidFill>
                <a:latin typeface="小塚ゴシック Pr6N L"/>
              </a:rPr>
              <a:t>CLOVER</a:t>
            </a:r>
            <a:r>
              <a:rPr lang="ja-JP" altLang="en-US" sz="907" dirty="0">
                <a:solidFill>
                  <a:sysClr val="windowText" lastClr="000000"/>
                </a:solidFill>
                <a:latin typeface="小塚ゴシック Pr6N L"/>
              </a:rPr>
              <a:t>　ママの会」の人気投票で決めました。</a:t>
            </a:r>
          </a:p>
          <a:p>
            <a:pPr defTabSz="903098">
              <a:lnSpc>
                <a:spcPct val="130000"/>
              </a:lnSpc>
            </a:pPr>
            <a:r>
              <a:rPr lang="ja-JP" altLang="en-US" sz="907" dirty="0">
                <a:solidFill>
                  <a:sysClr val="windowText" lastClr="000000"/>
                </a:solidFill>
                <a:latin typeface="小塚ゴシック Pr6N L"/>
              </a:rPr>
              <a:t>これまでに</a:t>
            </a:r>
            <a:r>
              <a:rPr lang="en-US" altLang="ja-JP" sz="907" dirty="0">
                <a:solidFill>
                  <a:sysClr val="windowText" lastClr="000000"/>
                </a:solidFill>
                <a:latin typeface="小塚ゴシック Pr6N L"/>
              </a:rPr>
              <a:t>4</a:t>
            </a:r>
            <a:r>
              <a:rPr lang="ja-JP" altLang="en-US" sz="907" dirty="0">
                <a:solidFill>
                  <a:sysClr val="windowText" lastClr="000000"/>
                </a:solidFill>
                <a:latin typeface="小塚ゴシック Pr6N L"/>
              </a:rPr>
              <a:t>人の医師にご利用いただき好評をいただきました。</a:t>
            </a:r>
          </a:p>
          <a:p>
            <a:pPr defTabSz="903098">
              <a:lnSpc>
                <a:spcPct val="130000"/>
              </a:lnSpc>
            </a:pPr>
            <a:r>
              <a:rPr lang="ja-JP" altLang="en-US" sz="907" dirty="0">
                <a:solidFill>
                  <a:sysClr val="windowText" lastClr="000000"/>
                </a:solidFill>
                <a:latin typeface="小塚ゴシック Pr6N L"/>
              </a:rPr>
              <a:t>サイズは</a:t>
            </a:r>
            <a:r>
              <a:rPr lang="en-US" altLang="ja-JP" sz="907" dirty="0">
                <a:solidFill>
                  <a:sysClr val="windowText" lastClr="000000"/>
                </a:solidFill>
                <a:latin typeface="小塚ゴシック Pr6N L"/>
              </a:rPr>
              <a:t>S</a:t>
            </a:r>
            <a:r>
              <a:rPr lang="ja-JP" altLang="en-US" sz="907" dirty="0">
                <a:solidFill>
                  <a:sysClr val="windowText" lastClr="000000"/>
                </a:solidFill>
                <a:latin typeface="小塚ゴシック Pr6N L"/>
              </a:rPr>
              <a:t>と</a:t>
            </a:r>
            <a:r>
              <a:rPr lang="en-US" altLang="ja-JP" sz="907" dirty="0">
                <a:solidFill>
                  <a:sysClr val="windowText" lastClr="000000"/>
                </a:solidFill>
                <a:latin typeface="小塚ゴシック Pr6N L"/>
              </a:rPr>
              <a:t>M</a:t>
            </a:r>
            <a:r>
              <a:rPr lang="ja-JP" altLang="en-US" sz="907" dirty="0">
                <a:solidFill>
                  <a:sysClr val="windowText" lastClr="000000"/>
                </a:solidFill>
                <a:latin typeface="小塚ゴシック Pr6N L"/>
              </a:rPr>
              <a:t>がございます。センターまで来ていただければ、試着も可能です。郵送による貸出もできますのでどうぞお気軽にお問い合わせください。</a:t>
            </a:r>
          </a:p>
        </p:txBody>
      </p:sp>
      <p:sp>
        <p:nvSpPr>
          <p:cNvPr id="22" name="テキスト ボックス 21"/>
          <p:cNvSpPr txBox="1"/>
          <p:nvPr/>
        </p:nvSpPr>
        <p:spPr>
          <a:xfrm>
            <a:off x="668063" y="5870580"/>
            <a:ext cx="1321131" cy="245901"/>
          </a:xfrm>
          <a:prstGeom prst="rect">
            <a:avLst/>
          </a:prstGeom>
          <a:noFill/>
        </p:spPr>
        <p:txBody>
          <a:bodyPr wrap="none" rtlCol="0">
            <a:spAutoFit/>
          </a:bodyPr>
          <a:lstStyle/>
          <a:p>
            <a:pPr marL="155539" indent="-155539" defTabSz="903098">
              <a:buFont typeface="Wingdings" panose="05000000000000000000" pitchFamily="2" charset="2"/>
              <a:buChar char="u"/>
            </a:pPr>
            <a:r>
              <a:rPr lang="ja-JP" altLang="en-US" sz="998" spc="91" dirty="0">
                <a:solidFill>
                  <a:sysClr val="windowText" lastClr="000000"/>
                </a:solidFill>
              </a:rPr>
              <a:t>マタニティ白衣</a:t>
            </a:r>
          </a:p>
        </p:txBody>
      </p:sp>
      <p:grpSp>
        <p:nvGrpSpPr>
          <p:cNvPr id="23" name="グループ化 22"/>
          <p:cNvGrpSpPr/>
          <p:nvPr/>
        </p:nvGrpSpPr>
        <p:grpSpPr>
          <a:xfrm>
            <a:off x="670359" y="7793113"/>
            <a:ext cx="2765238" cy="1663494"/>
            <a:chOff x="-3085401" y="7227270"/>
            <a:chExt cx="3246312" cy="1833694"/>
          </a:xfrm>
        </p:grpSpPr>
        <p:sp>
          <p:nvSpPr>
            <p:cNvPr id="24" name="正方形/長方形 23"/>
            <p:cNvSpPr/>
            <p:nvPr/>
          </p:nvSpPr>
          <p:spPr>
            <a:xfrm>
              <a:off x="-3023382" y="7506062"/>
              <a:ext cx="3184293" cy="1554902"/>
            </a:xfrm>
            <a:prstGeom prst="rect">
              <a:avLst/>
            </a:prstGeom>
          </p:spPr>
          <p:txBody>
            <a:bodyPr wrap="square">
              <a:spAutoFit/>
            </a:bodyPr>
            <a:lstStyle/>
            <a:p>
              <a:pPr marL="155539" indent="-155539" defTabSz="903098">
                <a:lnSpc>
                  <a:spcPct val="150000"/>
                </a:lnSpc>
                <a:buFont typeface="Wingdings" panose="05000000000000000000" pitchFamily="2" charset="2"/>
                <a:buChar char="l"/>
              </a:pPr>
              <a:r>
                <a:rPr lang="ja-JP" altLang="en-US" sz="816" dirty="0">
                  <a:solidFill>
                    <a:sysClr val="windowText" lastClr="000000"/>
                  </a:solidFill>
                </a:rPr>
                <a:t>マタニティ白衣については、まずは、お腹が大きくてもボタンをとめて白衣が着られたのが、一番よかったです。外来した感じでも、あまりお腹も目立たなかったようでした。</a:t>
              </a:r>
            </a:p>
            <a:p>
              <a:pPr marL="155539" indent="-155539" defTabSz="903098">
                <a:lnSpc>
                  <a:spcPct val="150000"/>
                </a:lnSpc>
                <a:buFont typeface="Wingdings" panose="05000000000000000000" pitchFamily="2" charset="2"/>
                <a:buChar char="l"/>
              </a:pPr>
              <a:r>
                <a:rPr lang="ja-JP" altLang="en-US" sz="816" dirty="0">
                  <a:solidFill>
                    <a:sysClr val="windowText" lastClr="000000"/>
                  </a:solidFill>
                </a:rPr>
                <a:t>着ていた時期が夏だったこともありますが、暑かったというのはあります。半袖があったら便利かなとも思いました。</a:t>
              </a:r>
            </a:p>
          </p:txBody>
        </p:sp>
        <p:sp>
          <p:nvSpPr>
            <p:cNvPr id="25" name="テキスト ボックス 24"/>
            <p:cNvSpPr txBox="1"/>
            <p:nvPr/>
          </p:nvSpPr>
          <p:spPr>
            <a:xfrm>
              <a:off x="-3085401" y="7227270"/>
              <a:ext cx="1217955" cy="263427"/>
            </a:xfrm>
            <a:prstGeom prst="rect">
              <a:avLst/>
            </a:prstGeom>
            <a:noFill/>
          </p:spPr>
          <p:txBody>
            <a:bodyPr wrap="none" rtlCol="0">
              <a:spAutoFit/>
            </a:bodyPr>
            <a:lstStyle/>
            <a:p>
              <a:pPr algn="ctr" defTabSz="903098"/>
              <a:r>
                <a:rPr lang="ja-JP" altLang="en-US" sz="953" dirty="0">
                  <a:solidFill>
                    <a:sysClr val="windowText" lastClr="000000"/>
                  </a:solidFill>
                </a:rPr>
                <a:t>使用した感想▼</a:t>
              </a:r>
            </a:p>
          </p:txBody>
        </p:sp>
      </p:grpSp>
      <p:pic>
        <p:nvPicPr>
          <p:cNvPr id="26" name="Picture 2" descr="C:\Users\r\Desktop\IMG_20170616_12253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29340" y="6209491"/>
            <a:ext cx="964352" cy="2188248"/>
          </a:xfrm>
          <a:prstGeom prst="roundRect">
            <a:avLst>
              <a:gd name="adj" fmla="val 40423"/>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5237817" y="8912270"/>
            <a:ext cx="1091127" cy="511102"/>
          </a:xfrm>
          <a:prstGeom prst="rect">
            <a:avLst/>
          </a:prstGeom>
          <a:noFill/>
        </p:spPr>
        <p:txBody>
          <a:bodyPr wrap="square" rtlCol="0">
            <a:spAutoFit/>
          </a:bodyPr>
          <a:lstStyle/>
          <a:p>
            <a:pPr defTabSz="903098"/>
            <a:r>
              <a:rPr lang="ja-JP" altLang="en-US" sz="907" dirty="0">
                <a:solidFill>
                  <a:sysClr val="windowText" lastClr="000000"/>
                </a:solidFill>
              </a:rPr>
              <a:t>◀マタニティ白衣利用第１号授与式</a:t>
            </a:r>
          </a:p>
        </p:txBody>
      </p:sp>
      <p:sp>
        <p:nvSpPr>
          <p:cNvPr id="28" name="テキスト ボックス 27"/>
          <p:cNvSpPr txBox="1"/>
          <p:nvPr/>
        </p:nvSpPr>
        <p:spPr>
          <a:xfrm>
            <a:off x="5400179" y="8448258"/>
            <a:ext cx="886781" cy="371512"/>
          </a:xfrm>
          <a:prstGeom prst="rect">
            <a:avLst/>
          </a:prstGeom>
          <a:noFill/>
        </p:spPr>
        <p:txBody>
          <a:bodyPr wrap="none" rtlCol="0">
            <a:spAutoFit/>
          </a:bodyPr>
          <a:lstStyle/>
          <a:p>
            <a:pPr defTabSz="903098"/>
            <a:r>
              <a:rPr lang="ja-JP" altLang="en-US" sz="907" dirty="0">
                <a:solidFill>
                  <a:sysClr val="windowText" lastClr="000000"/>
                </a:solidFill>
              </a:rPr>
              <a:t>外来での</a:t>
            </a:r>
            <a:endParaRPr lang="en-US" altLang="ja-JP" sz="907" dirty="0">
              <a:solidFill>
                <a:sysClr val="windowText" lastClr="000000"/>
              </a:solidFill>
            </a:endParaRPr>
          </a:p>
          <a:p>
            <a:pPr defTabSz="903098"/>
            <a:r>
              <a:rPr lang="ja-JP" altLang="en-US" sz="907" dirty="0">
                <a:solidFill>
                  <a:sysClr val="windowText" lastClr="000000"/>
                </a:solidFill>
              </a:rPr>
              <a:t>利用の様子▲</a:t>
            </a:r>
          </a:p>
        </p:txBody>
      </p:sp>
      <p:pic>
        <p:nvPicPr>
          <p:cNvPr id="29" name="図 28"/>
          <p:cNvPicPr>
            <a:picLocks noChangeAspect="1"/>
          </p:cNvPicPr>
          <p:nvPr/>
        </p:nvPicPr>
        <p:blipFill rotWithShape="1">
          <a:blip r:embed="rId4" cstate="email">
            <a:extLst>
              <a:ext uri="{28A0092B-C50C-407E-A947-70E740481C1C}">
                <a14:useLocalDpi xmlns:a14="http://schemas.microsoft.com/office/drawing/2010/main" val="0"/>
              </a:ext>
            </a:extLst>
          </a:blip>
          <a:srcRect l="5128" t="10419" r="5370" b="9905"/>
          <a:stretch/>
        </p:blipFill>
        <p:spPr>
          <a:xfrm>
            <a:off x="768111" y="6300121"/>
            <a:ext cx="541093" cy="541093"/>
          </a:xfrm>
          <a:prstGeom prst="ellipse">
            <a:avLst/>
          </a:prstGeom>
          <a:ln>
            <a:solidFill>
              <a:schemeClr val="accent6"/>
            </a:solidFill>
          </a:ln>
        </p:spPr>
      </p:pic>
      <p:sp>
        <p:nvSpPr>
          <p:cNvPr id="14" name="スライド番号プレースホルダー 13"/>
          <p:cNvSpPr>
            <a:spLocks noGrp="1"/>
          </p:cNvSpPr>
          <p:nvPr>
            <p:ph type="sldNum" sz="quarter" idx="12"/>
          </p:nvPr>
        </p:nvSpPr>
        <p:spPr/>
        <p:txBody>
          <a:bodyPr/>
          <a:lstStyle/>
          <a:p>
            <a:fld id="{7361369F-80CA-481E-B688-B9B32EE909D5}"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2" name="テキスト ボックス 1"/>
          <p:cNvSpPr txBox="1"/>
          <p:nvPr/>
        </p:nvSpPr>
        <p:spPr>
          <a:xfrm>
            <a:off x="5959722" y="106412"/>
            <a:ext cx="780442" cy="261610"/>
          </a:xfrm>
          <a:prstGeom prst="rect">
            <a:avLst/>
          </a:prstGeom>
          <a:noFill/>
          <a:ln>
            <a:solidFill>
              <a:schemeClr val="tx1">
                <a:lumMod val="50000"/>
                <a:lumOff val="50000"/>
              </a:schemeClr>
            </a:solidFill>
          </a:ln>
        </p:spPr>
        <p:txBody>
          <a:bodyPr wrap="square" rtlCol="0">
            <a:spAutoFit/>
          </a:bodyPr>
          <a:lstStyle/>
          <a:p>
            <a:pPr algn="ctr"/>
            <a:r>
              <a:rPr lang="ja-JP" altLang="en-US" sz="1100" dirty="0" smtClean="0">
                <a:latin typeface="ＭＳ ゴシック" panose="020B0609070205080204" pitchFamily="49" charset="-128"/>
                <a:ea typeface="ＭＳ ゴシック" panose="020B0609070205080204" pitchFamily="49" charset="-128"/>
              </a:rPr>
              <a:t>資料７</a:t>
            </a:r>
            <a:endParaRPr kumimoji="1" lang="ja-JP" altLang="en-US"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7381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799" y="3761532"/>
            <a:ext cx="2896764" cy="2005452"/>
          </a:xfrm>
          <a:prstGeom prst="rect">
            <a:avLst/>
          </a:prstGeom>
          <a:ln>
            <a:solidFill>
              <a:schemeClr val="accent1"/>
            </a:solidFill>
          </a:ln>
        </p:spPr>
      </p:pic>
      <p:pic>
        <p:nvPicPr>
          <p:cNvPr id="28" name="図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1033" y="1894822"/>
            <a:ext cx="1657766" cy="1306342"/>
          </a:xfrm>
          <a:prstGeom prst="rect">
            <a:avLst/>
          </a:prstGeom>
        </p:spPr>
      </p:pic>
      <p:sp>
        <p:nvSpPr>
          <p:cNvPr id="29" name="正方形/長方形 28"/>
          <p:cNvSpPr/>
          <p:nvPr/>
        </p:nvSpPr>
        <p:spPr>
          <a:xfrm>
            <a:off x="664400" y="2797367"/>
            <a:ext cx="3186132" cy="818173"/>
          </a:xfrm>
          <a:prstGeom prst="rect">
            <a:avLst/>
          </a:prstGeom>
        </p:spPr>
        <p:txBody>
          <a:bodyPr wrap="square">
            <a:spAutoFit/>
          </a:bodyPr>
          <a:lstStyle/>
          <a:p>
            <a:pPr defTabSz="903098">
              <a:lnSpc>
                <a:spcPct val="130000"/>
              </a:lnSpc>
            </a:pPr>
            <a:r>
              <a:rPr lang="ja-JP" altLang="en-US" sz="907" dirty="0">
                <a:solidFill>
                  <a:sysClr val="windowText" lastClr="000000"/>
                </a:solidFill>
                <a:latin typeface="小塚ゴシック Pr6N L"/>
              </a:rPr>
              <a:t>今年度は</a:t>
            </a:r>
            <a:r>
              <a:rPr lang="en-US" altLang="ja-JP" sz="907" dirty="0">
                <a:solidFill>
                  <a:sysClr val="windowText" lastClr="000000"/>
                </a:solidFill>
                <a:latin typeface="小塚ゴシック Pr6N L"/>
              </a:rPr>
              <a:t>3</a:t>
            </a:r>
            <a:r>
              <a:rPr lang="ja-JP" altLang="en-US" sz="907" dirty="0">
                <a:solidFill>
                  <a:sysClr val="windowText" lastClr="000000"/>
                </a:solidFill>
                <a:latin typeface="小塚ゴシック Pr6N L"/>
              </a:rPr>
              <a:t>名の医師がこの制度を利用し復職されました。</a:t>
            </a:r>
          </a:p>
          <a:p>
            <a:pPr defTabSz="903098">
              <a:lnSpc>
                <a:spcPct val="130000"/>
              </a:lnSpc>
            </a:pPr>
            <a:r>
              <a:rPr lang="ja-JP" altLang="en-US" sz="907" dirty="0">
                <a:solidFill>
                  <a:sysClr val="windowText" lastClr="000000"/>
                </a:solidFill>
                <a:latin typeface="小塚ゴシック Pr6N L"/>
              </a:rPr>
              <a:t>　新たに登録される医療機関には説明会を行っています。今年度は</a:t>
            </a:r>
            <a:r>
              <a:rPr lang="en-US" altLang="ja-JP" sz="907" dirty="0">
                <a:solidFill>
                  <a:sysClr val="windowText" lastClr="000000"/>
                </a:solidFill>
                <a:latin typeface="小塚ゴシック Pr6N L"/>
              </a:rPr>
              <a:t>3</a:t>
            </a:r>
            <a:r>
              <a:rPr lang="ja-JP" altLang="en-US" sz="907" dirty="0">
                <a:solidFill>
                  <a:sysClr val="windowText" lastClr="000000"/>
                </a:solidFill>
                <a:latin typeface="小塚ゴシック Pr6N L"/>
              </a:rPr>
              <a:t>医療機関と八代郡市医師会で説明会を開催いたしました。説明会開催もお気軽にお問い合わせください。</a:t>
            </a:r>
          </a:p>
        </p:txBody>
      </p:sp>
      <p:sp>
        <p:nvSpPr>
          <p:cNvPr id="30" name="テキスト ボックス 29"/>
          <p:cNvSpPr txBox="1"/>
          <p:nvPr/>
        </p:nvSpPr>
        <p:spPr>
          <a:xfrm>
            <a:off x="667095" y="765473"/>
            <a:ext cx="1461041" cy="245901"/>
          </a:xfrm>
          <a:prstGeom prst="rect">
            <a:avLst/>
          </a:prstGeom>
          <a:noFill/>
        </p:spPr>
        <p:txBody>
          <a:bodyPr wrap="none" rtlCol="0">
            <a:spAutoFit/>
          </a:bodyPr>
          <a:lstStyle/>
          <a:p>
            <a:pPr marL="155539" indent="-155539" defTabSz="903098">
              <a:buFont typeface="Wingdings" panose="05000000000000000000" pitchFamily="2" charset="2"/>
              <a:buChar char="u"/>
            </a:pPr>
            <a:r>
              <a:rPr lang="ja-JP" altLang="en-US" sz="998" spc="91" dirty="0">
                <a:solidFill>
                  <a:sysClr val="windowText" lastClr="000000"/>
                </a:solidFill>
              </a:rPr>
              <a:t>お留守番医師制度</a:t>
            </a:r>
          </a:p>
        </p:txBody>
      </p:sp>
      <p:graphicFrame>
        <p:nvGraphicFramePr>
          <p:cNvPr id="32" name="表 31"/>
          <p:cNvGraphicFramePr>
            <a:graphicFrameLocks noGrp="1"/>
          </p:cNvGraphicFramePr>
          <p:nvPr>
            <p:extLst/>
          </p:nvPr>
        </p:nvGraphicFramePr>
        <p:xfrm>
          <a:off x="3850532" y="3727349"/>
          <a:ext cx="2511347" cy="2073820"/>
        </p:xfrm>
        <a:graphic>
          <a:graphicData uri="http://schemas.openxmlformats.org/drawingml/2006/table">
            <a:tbl>
              <a:tblPr bandRow="1">
                <a:tableStyleId>{1FECB4D8-DB02-4DC6-A0A2-4F2EBAE1DC90}</a:tableStyleId>
              </a:tblPr>
              <a:tblGrid>
                <a:gridCol w="685829">
                  <a:extLst>
                    <a:ext uri="{9D8B030D-6E8A-4147-A177-3AD203B41FA5}">
                      <a16:colId xmlns:a16="http://schemas.microsoft.com/office/drawing/2014/main" val="20000"/>
                    </a:ext>
                  </a:extLst>
                </a:gridCol>
                <a:gridCol w="1825518">
                  <a:extLst>
                    <a:ext uri="{9D8B030D-6E8A-4147-A177-3AD203B41FA5}">
                      <a16:colId xmlns:a16="http://schemas.microsoft.com/office/drawing/2014/main" val="20001"/>
                    </a:ext>
                  </a:extLst>
                </a:gridCol>
              </a:tblGrid>
              <a:tr h="207382">
                <a:tc>
                  <a:txBody>
                    <a:bodyPr/>
                    <a:lstStyle/>
                    <a:p>
                      <a:r>
                        <a:rPr kumimoji="1" lang="ja-JP" altLang="en-US" sz="800" dirty="0"/>
                        <a:t>熊本市東区</a:t>
                      </a:r>
                    </a:p>
                  </a:txBody>
                  <a:tcPr marL="82953" marR="82953" marT="41476" marB="41476"/>
                </a:tc>
                <a:tc>
                  <a:txBody>
                    <a:bodyPr/>
                    <a:lstStyle/>
                    <a:p>
                      <a:r>
                        <a:rPr kumimoji="1" lang="ja-JP" altLang="en-US" sz="800" dirty="0"/>
                        <a:t>平山ハートクリニック</a:t>
                      </a:r>
                    </a:p>
                  </a:txBody>
                  <a:tcPr marL="82953" marR="82953" marT="41476" marB="41476"/>
                </a:tc>
                <a:extLst>
                  <a:ext uri="{0D108BD9-81ED-4DB2-BD59-A6C34878D82A}">
                    <a16:rowId xmlns:a16="http://schemas.microsoft.com/office/drawing/2014/main" val="10000"/>
                  </a:ext>
                </a:extLst>
              </a:tr>
              <a:tr h="207382">
                <a:tc>
                  <a:txBody>
                    <a:bodyPr/>
                    <a:lstStyle/>
                    <a:p>
                      <a:r>
                        <a:rPr kumimoji="1" lang="ja-JP" altLang="en-US" sz="800" dirty="0"/>
                        <a:t>熊本市南区</a:t>
                      </a:r>
                    </a:p>
                  </a:txBody>
                  <a:tcPr marL="82953" marR="82953" marT="41476" marB="41476"/>
                </a:tc>
                <a:tc>
                  <a:txBody>
                    <a:bodyPr/>
                    <a:lstStyle/>
                    <a:p>
                      <a:pPr marL="0" marR="0" lvl="0" indent="0" algn="l" defTabSz="1425495" rtl="0" eaLnBrk="1" fontAlgn="auto" latinLnBrk="0" hangingPunct="1">
                        <a:lnSpc>
                          <a:spcPct val="100000"/>
                        </a:lnSpc>
                        <a:spcBef>
                          <a:spcPts val="0"/>
                        </a:spcBef>
                        <a:spcAft>
                          <a:spcPts val="0"/>
                        </a:spcAft>
                        <a:buClrTx/>
                        <a:buSzTx/>
                        <a:buFontTx/>
                        <a:buNone/>
                        <a:tabLst/>
                        <a:defRPr/>
                      </a:pPr>
                      <a:r>
                        <a:rPr kumimoji="1" lang="ja-JP" altLang="en-US" sz="800" dirty="0"/>
                        <a:t>土井内科胃腸科医院</a:t>
                      </a:r>
                    </a:p>
                  </a:txBody>
                  <a:tcPr marL="82953" marR="82953" marT="41476" marB="41476"/>
                </a:tc>
                <a:extLst>
                  <a:ext uri="{0D108BD9-81ED-4DB2-BD59-A6C34878D82A}">
                    <a16:rowId xmlns:a16="http://schemas.microsoft.com/office/drawing/2014/main" val="10001"/>
                  </a:ext>
                </a:extLst>
              </a:tr>
              <a:tr h="207382">
                <a:tc>
                  <a:txBody>
                    <a:bodyPr/>
                    <a:lstStyle/>
                    <a:p>
                      <a:r>
                        <a:rPr kumimoji="1" lang="ja-JP" altLang="en-US" sz="800" dirty="0"/>
                        <a:t>熊本市北区</a:t>
                      </a:r>
                    </a:p>
                  </a:txBody>
                  <a:tcPr marL="82953" marR="82953" marT="41476" marB="41476"/>
                </a:tc>
                <a:tc>
                  <a:txBody>
                    <a:bodyPr/>
                    <a:lstStyle/>
                    <a:p>
                      <a:r>
                        <a:rPr kumimoji="1" lang="ja-JP" altLang="en-US" sz="800" dirty="0"/>
                        <a:t>医療法人清藤クリニック</a:t>
                      </a:r>
                    </a:p>
                  </a:txBody>
                  <a:tcPr marL="82953" marR="82953" marT="41476" marB="41476"/>
                </a:tc>
                <a:extLst>
                  <a:ext uri="{0D108BD9-81ED-4DB2-BD59-A6C34878D82A}">
                    <a16:rowId xmlns:a16="http://schemas.microsoft.com/office/drawing/2014/main" val="10002"/>
                  </a:ext>
                </a:extLst>
              </a:tr>
              <a:tr h="207382">
                <a:tc>
                  <a:txBody>
                    <a:bodyPr/>
                    <a:lstStyle/>
                    <a:p>
                      <a:r>
                        <a:rPr kumimoji="1" lang="ja-JP" altLang="en-US" sz="800" dirty="0"/>
                        <a:t>熊本市北区</a:t>
                      </a:r>
                    </a:p>
                  </a:txBody>
                  <a:tcPr marL="82953" marR="82953" marT="41476" marB="41476"/>
                </a:tc>
                <a:tc>
                  <a:txBody>
                    <a:bodyPr/>
                    <a:lstStyle/>
                    <a:p>
                      <a:r>
                        <a:rPr kumimoji="1" lang="ja-JP" altLang="en-US" sz="800" dirty="0"/>
                        <a:t>なかむらファミリークリニック</a:t>
                      </a:r>
                    </a:p>
                  </a:txBody>
                  <a:tcPr marL="82953" marR="82953" marT="41476" marB="41476"/>
                </a:tc>
                <a:extLst>
                  <a:ext uri="{0D108BD9-81ED-4DB2-BD59-A6C34878D82A}">
                    <a16:rowId xmlns:a16="http://schemas.microsoft.com/office/drawing/2014/main" val="10003"/>
                  </a:ext>
                </a:extLst>
              </a:tr>
              <a:tr h="207382">
                <a:tc>
                  <a:txBody>
                    <a:bodyPr/>
                    <a:lstStyle/>
                    <a:p>
                      <a:r>
                        <a:rPr kumimoji="1" lang="ja-JP" altLang="en-US" sz="800" dirty="0"/>
                        <a:t>益城町</a:t>
                      </a:r>
                    </a:p>
                  </a:txBody>
                  <a:tcPr marL="82953" marR="82953" marT="41476" marB="41476"/>
                </a:tc>
                <a:tc>
                  <a:txBody>
                    <a:bodyPr/>
                    <a:lstStyle/>
                    <a:p>
                      <a:r>
                        <a:rPr kumimoji="1" lang="ja-JP" altLang="en-US" sz="800" dirty="0"/>
                        <a:t>益城</a:t>
                      </a:r>
                      <a:r>
                        <a:rPr kumimoji="1" lang="ja-JP" altLang="en-US" sz="800" dirty="0" err="1"/>
                        <a:t>なかぞの</a:t>
                      </a:r>
                      <a:r>
                        <a:rPr kumimoji="1" lang="ja-JP" altLang="en-US" sz="800" dirty="0"/>
                        <a:t>クリニック</a:t>
                      </a:r>
                    </a:p>
                  </a:txBody>
                  <a:tcPr marL="82953" marR="82953" marT="41476" marB="41476"/>
                </a:tc>
                <a:extLst>
                  <a:ext uri="{0D108BD9-81ED-4DB2-BD59-A6C34878D82A}">
                    <a16:rowId xmlns:a16="http://schemas.microsoft.com/office/drawing/2014/main" val="10004"/>
                  </a:ext>
                </a:extLst>
              </a:tr>
              <a:tr h="207382">
                <a:tc>
                  <a:txBody>
                    <a:bodyPr/>
                    <a:lstStyle/>
                    <a:p>
                      <a:r>
                        <a:rPr kumimoji="1" lang="ja-JP" altLang="en-US" sz="800" dirty="0"/>
                        <a:t>上益城郡</a:t>
                      </a:r>
                    </a:p>
                  </a:txBody>
                  <a:tcPr marL="82953" marR="82953" marT="41476" marB="41476"/>
                </a:tc>
                <a:tc>
                  <a:txBody>
                    <a:bodyPr/>
                    <a:lstStyle/>
                    <a:p>
                      <a:r>
                        <a:rPr kumimoji="1" lang="ja-JP" altLang="en-US" sz="800" dirty="0"/>
                        <a:t>谷田病院</a:t>
                      </a:r>
                    </a:p>
                  </a:txBody>
                  <a:tcPr marL="82953" marR="82953" marT="41476" marB="41476"/>
                </a:tc>
                <a:extLst>
                  <a:ext uri="{0D108BD9-81ED-4DB2-BD59-A6C34878D82A}">
                    <a16:rowId xmlns:a16="http://schemas.microsoft.com/office/drawing/2014/main" val="10005"/>
                  </a:ext>
                </a:extLst>
              </a:tr>
              <a:tr h="207382">
                <a:tc>
                  <a:txBody>
                    <a:bodyPr/>
                    <a:lstStyle/>
                    <a:p>
                      <a:r>
                        <a:rPr kumimoji="1" lang="ja-JP" altLang="en-US" sz="800" dirty="0"/>
                        <a:t>玉名市</a:t>
                      </a:r>
                    </a:p>
                  </a:txBody>
                  <a:tcPr marL="82953" marR="82953" marT="41476" marB="41476"/>
                </a:tc>
                <a:tc>
                  <a:txBody>
                    <a:bodyPr/>
                    <a:lstStyle/>
                    <a:p>
                      <a:r>
                        <a:rPr kumimoji="1" lang="ja-JP" altLang="en-US" sz="800" dirty="0" err="1"/>
                        <a:t>ひがし</a:t>
                      </a:r>
                      <a:r>
                        <a:rPr kumimoji="1" lang="ja-JP" altLang="en-US" sz="800" dirty="0"/>
                        <a:t>成人・循環器内科クリニック</a:t>
                      </a:r>
                    </a:p>
                  </a:txBody>
                  <a:tcPr marL="82953" marR="82953" marT="41476" marB="41476"/>
                </a:tc>
                <a:extLst>
                  <a:ext uri="{0D108BD9-81ED-4DB2-BD59-A6C34878D82A}">
                    <a16:rowId xmlns:a16="http://schemas.microsoft.com/office/drawing/2014/main" val="10006"/>
                  </a:ext>
                </a:extLst>
              </a:tr>
              <a:tr h="207382">
                <a:tc>
                  <a:txBody>
                    <a:bodyPr/>
                    <a:lstStyle/>
                    <a:p>
                      <a:r>
                        <a:rPr kumimoji="1" lang="ja-JP" altLang="en-US" sz="800" dirty="0"/>
                        <a:t>玉名市</a:t>
                      </a:r>
                    </a:p>
                  </a:txBody>
                  <a:tcPr marL="82953" marR="82953" marT="41476" marB="41476"/>
                </a:tc>
                <a:tc>
                  <a:txBody>
                    <a:bodyPr/>
                    <a:lstStyle/>
                    <a:p>
                      <a:r>
                        <a:rPr kumimoji="1" lang="ja-JP" altLang="en-US" sz="800" dirty="0"/>
                        <a:t>河野医院</a:t>
                      </a:r>
                    </a:p>
                  </a:txBody>
                  <a:tcPr marL="82953" marR="82953" marT="41476" marB="41476"/>
                </a:tc>
                <a:extLst>
                  <a:ext uri="{0D108BD9-81ED-4DB2-BD59-A6C34878D82A}">
                    <a16:rowId xmlns:a16="http://schemas.microsoft.com/office/drawing/2014/main" val="10007"/>
                  </a:ext>
                </a:extLst>
              </a:tr>
              <a:tr h="207382">
                <a:tc>
                  <a:txBody>
                    <a:bodyPr/>
                    <a:lstStyle/>
                    <a:p>
                      <a:r>
                        <a:rPr kumimoji="1" lang="ja-JP" altLang="en-US" sz="800" dirty="0"/>
                        <a:t>菊池市</a:t>
                      </a:r>
                    </a:p>
                  </a:txBody>
                  <a:tcPr marL="82953" marR="82953" marT="41476" marB="41476"/>
                </a:tc>
                <a:tc>
                  <a:txBody>
                    <a:bodyPr/>
                    <a:lstStyle/>
                    <a:p>
                      <a:r>
                        <a:rPr kumimoji="1" lang="ja-JP" altLang="en-US" sz="800" dirty="0"/>
                        <a:t>宮本内科クリニック</a:t>
                      </a:r>
                    </a:p>
                  </a:txBody>
                  <a:tcPr marL="82953" marR="82953" marT="41476" marB="41476"/>
                </a:tc>
                <a:extLst>
                  <a:ext uri="{0D108BD9-81ED-4DB2-BD59-A6C34878D82A}">
                    <a16:rowId xmlns:a16="http://schemas.microsoft.com/office/drawing/2014/main" val="10008"/>
                  </a:ext>
                </a:extLst>
              </a:tr>
              <a:tr h="207382">
                <a:tc>
                  <a:txBody>
                    <a:bodyPr/>
                    <a:lstStyle/>
                    <a:p>
                      <a:r>
                        <a:rPr kumimoji="1" lang="ja-JP" altLang="en-US" sz="800" dirty="0"/>
                        <a:t>阿蘇市</a:t>
                      </a:r>
                    </a:p>
                  </a:txBody>
                  <a:tcPr marL="82953" marR="82953" marT="41476" marB="41476"/>
                </a:tc>
                <a:tc>
                  <a:txBody>
                    <a:bodyPr/>
                    <a:lstStyle/>
                    <a:p>
                      <a:r>
                        <a:rPr kumimoji="1" lang="ja-JP" altLang="en-US" sz="800" dirty="0"/>
                        <a:t>医療法人社団順幸会阿蘇立野病院</a:t>
                      </a:r>
                    </a:p>
                  </a:txBody>
                  <a:tcPr marL="82953" marR="82953" marT="41476" marB="41476"/>
                </a:tc>
                <a:extLst>
                  <a:ext uri="{0D108BD9-81ED-4DB2-BD59-A6C34878D82A}">
                    <a16:rowId xmlns:a16="http://schemas.microsoft.com/office/drawing/2014/main" val="10009"/>
                  </a:ext>
                </a:extLst>
              </a:tr>
            </a:tbl>
          </a:graphicData>
        </a:graphic>
      </p:graphicFrame>
      <p:sp>
        <p:nvSpPr>
          <p:cNvPr id="38" name="テキスト ボックス 37"/>
          <p:cNvSpPr txBox="1"/>
          <p:nvPr/>
        </p:nvSpPr>
        <p:spPr>
          <a:xfrm>
            <a:off x="3969251" y="3315676"/>
            <a:ext cx="2408032" cy="371512"/>
          </a:xfrm>
          <a:prstGeom prst="rect">
            <a:avLst/>
          </a:prstGeom>
          <a:noFill/>
        </p:spPr>
        <p:txBody>
          <a:bodyPr wrap="none" rtlCol="0">
            <a:spAutoFit/>
          </a:bodyPr>
          <a:lstStyle/>
          <a:p>
            <a:pPr algn="r" defTabSz="903098"/>
            <a:r>
              <a:rPr lang="ja-JP" altLang="en-US" sz="907" dirty="0">
                <a:solidFill>
                  <a:sysClr val="windowText" lastClr="000000"/>
                </a:solidFill>
              </a:rPr>
              <a:t>お留守番医師制度に加入している医療機関</a:t>
            </a:r>
            <a:endParaRPr lang="en-US" altLang="ja-JP" sz="907" dirty="0">
              <a:solidFill>
                <a:sysClr val="windowText" lastClr="000000"/>
              </a:solidFill>
            </a:endParaRPr>
          </a:p>
          <a:p>
            <a:pPr algn="r" defTabSz="903098"/>
            <a:r>
              <a:rPr lang="ja-JP" altLang="en-US" sz="907" dirty="0">
                <a:solidFill>
                  <a:sysClr val="windowText" lastClr="000000"/>
                </a:solidFill>
              </a:rPr>
              <a:t>（</a:t>
            </a:r>
            <a:r>
              <a:rPr lang="en-US" altLang="ja-JP" sz="907" dirty="0">
                <a:solidFill>
                  <a:sysClr val="windowText" lastClr="000000"/>
                </a:solidFill>
              </a:rPr>
              <a:t>2018</a:t>
            </a:r>
            <a:r>
              <a:rPr lang="ja-JP" altLang="en-US" sz="907" dirty="0">
                <a:solidFill>
                  <a:sysClr val="windowText" lastClr="000000"/>
                </a:solidFill>
              </a:rPr>
              <a:t>年</a:t>
            </a:r>
            <a:r>
              <a:rPr lang="en-US" altLang="ja-JP" sz="907" dirty="0">
                <a:solidFill>
                  <a:sysClr val="windowText" lastClr="000000"/>
                </a:solidFill>
              </a:rPr>
              <a:t>1</a:t>
            </a:r>
            <a:r>
              <a:rPr lang="ja-JP" altLang="en-US" sz="907" dirty="0">
                <a:solidFill>
                  <a:sysClr val="windowText" lastClr="000000"/>
                </a:solidFill>
              </a:rPr>
              <a:t>月</a:t>
            </a:r>
            <a:r>
              <a:rPr lang="en-US" altLang="ja-JP" sz="907" dirty="0">
                <a:solidFill>
                  <a:sysClr val="windowText" lastClr="000000"/>
                </a:solidFill>
              </a:rPr>
              <a:t>31</a:t>
            </a:r>
            <a:r>
              <a:rPr lang="ja-JP" altLang="en-US" sz="907" dirty="0">
                <a:solidFill>
                  <a:sysClr val="windowText" lastClr="000000"/>
                </a:solidFill>
              </a:rPr>
              <a:t>日時点）▼</a:t>
            </a:r>
          </a:p>
        </p:txBody>
      </p:sp>
      <p:sp>
        <p:nvSpPr>
          <p:cNvPr id="2" name="正方形/長方形 1"/>
          <p:cNvSpPr/>
          <p:nvPr/>
        </p:nvSpPr>
        <p:spPr>
          <a:xfrm>
            <a:off x="667095" y="989015"/>
            <a:ext cx="5692609" cy="818173"/>
          </a:xfrm>
          <a:prstGeom prst="rect">
            <a:avLst/>
          </a:prstGeom>
        </p:spPr>
        <p:txBody>
          <a:bodyPr wrap="square">
            <a:spAutoFit/>
          </a:bodyPr>
          <a:lstStyle/>
          <a:p>
            <a:pPr defTabSz="903098">
              <a:lnSpc>
                <a:spcPct val="130000"/>
              </a:lnSpc>
            </a:pPr>
            <a:r>
              <a:rPr lang="ja-JP" altLang="en-US" sz="907" dirty="0">
                <a:solidFill>
                  <a:sysClr val="windowText" lastClr="000000"/>
                </a:solidFill>
                <a:latin typeface="小塚ゴシック Pr6N L"/>
              </a:rPr>
              <a:t>「お留守番医師制度」では、家庭との両立や自身の健康などに不安を抱える方にも復職しやすい環境の協力機関（現在</a:t>
            </a:r>
            <a:r>
              <a:rPr lang="en-US" altLang="ja-JP" sz="907" dirty="0">
                <a:solidFill>
                  <a:sysClr val="windowText" lastClr="000000"/>
                </a:solidFill>
                <a:latin typeface="小塚ゴシック Pr6N L"/>
              </a:rPr>
              <a:t>10</a:t>
            </a:r>
            <a:r>
              <a:rPr lang="ja-JP" altLang="en-US" sz="907" dirty="0">
                <a:solidFill>
                  <a:sysClr val="windowText" lastClr="000000"/>
                </a:solidFill>
                <a:latin typeface="小塚ゴシック Pr6N L"/>
              </a:rPr>
              <a:t>医療機関）と連携しています。復職希望医師にとっては週</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回（場合によっては月</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回も可）からの復職が可能で、在宅医療を開始したい医療機関にとっては代診医師の確保につながり、地域住民にとっては、かかりつけ医の訪問診療を受けることが可能になる</a:t>
            </a:r>
            <a:r>
              <a:rPr lang="en-US" altLang="ja-JP" sz="907" dirty="0">
                <a:solidFill>
                  <a:sysClr val="windowText" lastClr="000000"/>
                </a:solidFill>
                <a:latin typeface="小塚ゴシック Pr6N L"/>
              </a:rPr>
              <a:t>win-win-win</a:t>
            </a:r>
            <a:r>
              <a:rPr lang="ja-JP" altLang="en-US" sz="907" dirty="0">
                <a:solidFill>
                  <a:sysClr val="windowText" lastClr="000000"/>
                </a:solidFill>
                <a:latin typeface="小塚ゴシック Pr6N L"/>
              </a:rPr>
              <a:t>の互助システムです。</a:t>
            </a:r>
          </a:p>
        </p:txBody>
      </p:sp>
      <p:sp>
        <p:nvSpPr>
          <p:cNvPr id="3" name="正方形/長方形 2"/>
          <p:cNvSpPr/>
          <p:nvPr/>
        </p:nvSpPr>
        <p:spPr>
          <a:xfrm>
            <a:off x="664401" y="1711705"/>
            <a:ext cx="3836633" cy="1181093"/>
          </a:xfrm>
          <a:prstGeom prst="rect">
            <a:avLst/>
          </a:prstGeom>
        </p:spPr>
        <p:txBody>
          <a:bodyPr wrap="square">
            <a:spAutoFit/>
          </a:bodyPr>
          <a:lstStyle/>
          <a:p>
            <a:pPr defTabSz="903098">
              <a:lnSpc>
                <a:spcPct val="130000"/>
              </a:lnSpc>
            </a:pPr>
            <a:r>
              <a:rPr lang="ja-JP" altLang="en-US" sz="907" dirty="0">
                <a:solidFill>
                  <a:sysClr val="windowText" lastClr="000000"/>
                </a:solidFill>
                <a:latin typeface="小塚ゴシック Pr6N L"/>
              </a:rPr>
              <a:t>熊本県女性医師キャリア支援センターの復職コーディネーターが復職希望者の体験申し込みを受けて、在宅医療を開始したいドクターとつなぎ、体験日を決めます。体験がうまくいけば、当事者同士で</a:t>
            </a:r>
            <a:r>
              <a:rPr lang="en-US" altLang="ja-JP" sz="907" dirty="0">
                <a:solidFill>
                  <a:sysClr val="windowText" lastClr="000000"/>
                </a:solidFill>
                <a:latin typeface="小塚ゴシック Pr6N L"/>
              </a:rPr>
              <a:t>3</a:t>
            </a:r>
            <a:r>
              <a:rPr lang="ja-JP" altLang="en-US" sz="907" dirty="0">
                <a:solidFill>
                  <a:sysClr val="windowText" lastClr="000000"/>
                </a:solidFill>
                <a:latin typeface="小塚ゴシック Pr6N L"/>
              </a:rPr>
              <a:t>か月更新の雇用契約を結びます。</a:t>
            </a:r>
          </a:p>
          <a:p>
            <a:pPr defTabSz="903098">
              <a:lnSpc>
                <a:spcPct val="130000"/>
              </a:lnSpc>
            </a:pPr>
            <a:r>
              <a:rPr lang="ja-JP" altLang="en-US" sz="907" dirty="0">
                <a:solidFill>
                  <a:sysClr val="windowText" lastClr="000000"/>
                </a:solidFill>
                <a:latin typeface="小塚ゴシック Pr6N L"/>
              </a:rPr>
              <a:t>また、この制度で勤務中には、熊本市医師会保育所「メディッコクラブ」が無料で利用できます。</a:t>
            </a:r>
          </a:p>
        </p:txBody>
      </p:sp>
      <p:sp>
        <p:nvSpPr>
          <p:cNvPr id="22" name="正方形/長方形 21"/>
          <p:cNvSpPr/>
          <p:nvPr/>
        </p:nvSpPr>
        <p:spPr>
          <a:xfrm>
            <a:off x="657060" y="6389545"/>
            <a:ext cx="5711156" cy="1181093"/>
          </a:xfrm>
          <a:prstGeom prst="rect">
            <a:avLst/>
          </a:prstGeom>
        </p:spPr>
        <p:txBody>
          <a:bodyPr wrap="square">
            <a:spAutoFit/>
          </a:bodyPr>
          <a:lstStyle/>
          <a:p>
            <a:pPr defTabSz="903098">
              <a:lnSpc>
                <a:spcPct val="130000"/>
              </a:lnSpc>
            </a:pPr>
            <a:r>
              <a:rPr lang="ja-JP" altLang="en-US" sz="907" dirty="0">
                <a:solidFill>
                  <a:sysClr val="windowText" lastClr="000000"/>
                </a:solidFill>
                <a:latin typeface="小塚ゴシック Pr6N L"/>
              </a:rPr>
              <a:t>メンター制度とは、キャリアについて、ワークライフバランスについて、先輩に悩みを聞いてもらい、一緒にキャリアやライフの目標設定を考えてみる取り組みです。気軽に取り組めるよう、メンター・メンティの関係性は</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年間限定とし、希望があればさらに</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年間延ばすこととしています。</a:t>
            </a:r>
          </a:p>
          <a:p>
            <a:pPr defTabSz="903098">
              <a:lnSpc>
                <a:spcPct val="130000"/>
              </a:lnSpc>
            </a:pPr>
            <a:r>
              <a:rPr lang="ja-JP" altLang="en-US" sz="907" dirty="0">
                <a:solidFill>
                  <a:sysClr val="windowText" lastClr="000000"/>
                </a:solidFill>
                <a:latin typeface="小塚ゴシック Pr6N L"/>
              </a:rPr>
              <a:t>　メンターとして現在</a:t>
            </a:r>
            <a:r>
              <a:rPr lang="en-US" altLang="ja-JP" sz="907" dirty="0">
                <a:solidFill>
                  <a:sysClr val="windowText" lastClr="000000"/>
                </a:solidFill>
                <a:latin typeface="小塚ゴシック Pr6N L"/>
              </a:rPr>
              <a:t>23</a:t>
            </a:r>
            <a:r>
              <a:rPr lang="ja-JP" altLang="en-US" sz="907" dirty="0">
                <a:solidFill>
                  <a:sysClr val="windowText" lastClr="000000"/>
                </a:solidFill>
                <a:latin typeface="小塚ゴシック Pr6N L"/>
              </a:rPr>
              <a:t>人の男女医師が登録しており、メンター自身のスキルアップを目的に、年に</a:t>
            </a:r>
            <a:r>
              <a:rPr lang="en-US" altLang="ja-JP" sz="907" dirty="0">
                <a:solidFill>
                  <a:sysClr val="windowText" lastClr="000000"/>
                </a:solidFill>
                <a:latin typeface="小塚ゴシック Pr6N L"/>
              </a:rPr>
              <a:t>3</a:t>
            </a:r>
            <a:r>
              <a:rPr lang="ja-JP" altLang="en-US" sz="907" dirty="0">
                <a:solidFill>
                  <a:sysClr val="windowText" lastClr="000000"/>
                </a:solidFill>
                <a:latin typeface="小塚ゴシック Pr6N L"/>
              </a:rPr>
              <a:t>回「メンター連絡会議」を開催しています。</a:t>
            </a:r>
            <a:endParaRPr lang="en-US" altLang="ja-JP" sz="907" dirty="0">
              <a:solidFill>
                <a:sysClr val="windowText" lastClr="000000"/>
              </a:solidFill>
              <a:latin typeface="小塚ゴシック Pr6N L"/>
            </a:endParaRPr>
          </a:p>
          <a:p>
            <a:pPr defTabSz="903098">
              <a:lnSpc>
                <a:spcPct val="130000"/>
              </a:lnSpc>
            </a:pPr>
            <a:endParaRPr lang="ja-JP" altLang="en-US" sz="907" dirty="0">
              <a:solidFill>
                <a:sysClr val="windowText" lastClr="000000"/>
              </a:solidFill>
              <a:latin typeface="小塚ゴシック Pr6N L"/>
            </a:endParaRPr>
          </a:p>
        </p:txBody>
      </p:sp>
      <p:pic>
        <p:nvPicPr>
          <p:cNvPr id="23" name="図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4074" y="7562063"/>
            <a:ext cx="1154141" cy="865606"/>
          </a:xfrm>
          <a:prstGeom prst="rect">
            <a:avLst/>
          </a:prstGeom>
        </p:spPr>
      </p:pic>
      <p:sp>
        <p:nvSpPr>
          <p:cNvPr id="25" name="正方形/長方形 24"/>
          <p:cNvSpPr/>
          <p:nvPr/>
        </p:nvSpPr>
        <p:spPr>
          <a:xfrm>
            <a:off x="664400" y="7415406"/>
            <a:ext cx="4555013" cy="1181093"/>
          </a:xfrm>
          <a:prstGeom prst="rect">
            <a:avLst/>
          </a:prstGeom>
        </p:spPr>
        <p:txBody>
          <a:bodyPr wrap="square">
            <a:spAutoFit/>
          </a:bodyPr>
          <a:lstStyle/>
          <a:p>
            <a:pPr marL="155539" indent="-155539" defTabSz="903098">
              <a:lnSpc>
                <a:spcPct val="130000"/>
              </a:lnSpc>
              <a:buFont typeface="Wingdings" panose="05000000000000000000" pitchFamily="2" charset="2"/>
              <a:buChar char="Ø"/>
            </a:pPr>
            <a:r>
              <a:rPr lang="ja-JP" altLang="en-US" sz="907" dirty="0">
                <a:solidFill>
                  <a:sysClr val="windowText" lastClr="000000"/>
                </a:solidFill>
                <a:latin typeface="小塚ゴシック Pr6N L"/>
              </a:rPr>
              <a:t>　</a:t>
            </a:r>
            <a:r>
              <a:rPr lang="en-US" altLang="ja-JP" sz="907" dirty="0">
                <a:solidFill>
                  <a:sysClr val="windowText" lastClr="000000"/>
                </a:solidFill>
                <a:latin typeface="小塚ゴシック Pr6N L"/>
              </a:rPr>
              <a:t>5</a:t>
            </a:r>
            <a:r>
              <a:rPr lang="ja-JP" altLang="en-US" sz="907" dirty="0">
                <a:solidFill>
                  <a:sysClr val="windowText" lastClr="000000"/>
                </a:solidFill>
                <a:latin typeface="小塚ゴシック Pr6N L"/>
              </a:rPr>
              <a:t>月</a:t>
            </a:r>
            <a:r>
              <a:rPr lang="en-US" altLang="ja-JP" sz="907" dirty="0">
                <a:solidFill>
                  <a:sysClr val="windowText" lastClr="000000"/>
                </a:solidFill>
                <a:latin typeface="小塚ゴシック Pr6N L"/>
              </a:rPr>
              <a:t>31</a:t>
            </a:r>
            <a:r>
              <a:rPr lang="ja-JP" altLang="en-US" sz="907" dirty="0">
                <a:solidFill>
                  <a:sysClr val="windowText" lastClr="000000"/>
                </a:solidFill>
                <a:latin typeface="小塚ゴシック Pr6N L"/>
              </a:rPr>
              <a:t>日</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議題：「メンター制度及び今後の運営方針について」</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講師：地域医療支援センター　後藤理英子</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en-US" altLang="ja-JP" sz="907" dirty="0">
                <a:solidFill>
                  <a:sysClr val="windowText" lastClr="000000"/>
                </a:solidFill>
                <a:latin typeface="小塚ゴシック Pr6N L"/>
              </a:rPr>
              <a:t>2017</a:t>
            </a:r>
            <a:r>
              <a:rPr lang="ja-JP" altLang="en-US" sz="907" dirty="0">
                <a:solidFill>
                  <a:sysClr val="windowText" lastClr="000000"/>
                </a:solidFill>
                <a:latin typeface="小塚ゴシック Pr6N L"/>
              </a:rPr>
              <a:t>年</a:t>
            </a:r>
            <a:r>
              <a:rPr lang="en-US" altLang="ja-JP" sz="907" dirty="0">
                <a:solidFill>
                  <a:sysClr val="windowText" lastClr="000000"/>
                </a:solidFill>
                <a:latin typeface="小塚ゴシック Pr6N L"/>
              </a:rPr>
              <a:t>4</a:t>
            </a:r>
            <a:r>
              <a:rPr lang="ja-JP" altLang="en-US" sz="907" dirty="0">
                <a:solidFill>
                  <a:sysClr val="windowText" lastClr="000000"/>
                </a:solidFill>
                <a:latin typeface="小塚ゴシック Pr6N L"/>
              </a:rPr>
              <a:t>月より開始したメンター制度の運営方法についてメンターに確認、報告するとともに、メンティとのコミュニケーションやチームマネジメントに必要な性格の見分け方、性格のタイプ別のかかわり方について学びました。</a:t>
            </a:r>
            <a:r>
              <a:rPr lang="ja-JP" altLang="ja-JP" sz="907" dirty="0">
                <a:solidFill>
                  <a:sysClr val="windowText" lastClr="000000"/>
                </a:solidFill>
              </a:rPr>
              <a:t>　</a:t>
            </a:r>
            <a:endParaRPr lang="en-US" altLang="ja-JP" sz="907" dirty="0">
              <a:solidFill>
                <a:sysClr val="windowText" lastClr="000000"/>
              </a:solidFill>
              <a:latin typeface="小塚ゴシック Pr6N L"/>
            </a:endParaRPr>
          </a:p>
        </p:txBody>
      </p:sp>
      <p:sp>
        <p:nvSpPr>
          <p:cNvPr id="31" name="テキスト ボックス 30"/>
          <p:cNvSpPr txBox="1"/>
          <p:nvPr/>
        </p:nvSpPr>
        <p:spPr>
          <a:xfrm>
            <a:off x="657060" y="6112808"/>
            <a:ext cx="1181221" cy="245901"/>
          </a:xfrm>
          <a:prstGeom prst="rect">
            <a:avLst/>
          </a:prstGeom>
          <a:noFill/>
        </p:spPr>
        <p:txBody>
          <a:bodyPr wrap="none" rtlCol="0">
            <a:spAutoFit/>
          </a:bodyPr>
          <a:lstStyle/>
          <a:p>
            <a:pPr marL="155539" indent="-155539" defTabSz="903098">
              <a:buFont typeface="Wingdings" panose="05000000000000000000" pitchFamily="2" charset="2"/>
              <a:buChar char="u"/>
            </a:pPr>
            <a:r>
              <a:rPr lang="ja-JP" altLang="en-US" sz="998" spc="91" dirty="0">
                <a:solidFill>
                  <a:sysClr val="windowText" lastClr="000000"/>
                </a:solidFill>
              </a:rPr>
              <a:t>メンター制度</a:t>
            </a:r>
          </a:p>
        </p:txBody>
      </p:sp>
      <p:sp>
        <p:nvSpPr>
          <p:cNvPr id="4" name="スライド番号プレースホルダー 3"/>
          <p:cNvSpPr>
            <a:spLocks noGrp="1"/>
          </p:cNvSpPr>
          <p:nvPr>
            <p:ph type="sldNum" sz="quarter" idx="4294967295"/>
          </p:nvPr>
        </p:nvSpPr>
        <p:spPr>
          <a:xfrm>
            <a:off x="108363" y="9129002"/>
            <a:ext cx="612000" cy="540000"/>
          </a:xfrm>
        </p:spPr>
        <p:txBody>
          <a:bodyPr/>
          <a:lstStyle/>
          <a:p>
            <a:fld id="{7361369F-80CA-481E-B688-B9B32EE909D5}"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245939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447825" y="5244248"/>
            <a:ext cx="2319458" cy="1544012"/>
          </a:xfrm>
          <a:prstGeom prst="rect">
            <a:avLst/>
          </a:prstGeom>
        </p:spPr>
        <p:txBody>
          <a:bodyPr wrap="square">
            <a:spAutoFit/>
          </a:bodyPr>
          <a:lstStyle/>
          <a:p>
            <a:pPr defTabSz="903098">
              <a:lnSpc>
                <a:spcPct val="130000"/>
              </a:lnSpc>
            </a:pPr>
            <a:r>
              <a:rPr lang="ja-JP" altLang="en-US" sz="907" dirty="0">
                <a:solidFill>
                  <a:sysClr val="windowText" lastClr="000000"/>
                </a:solidFill>
                <a:latin typeface="小塚ゴシック Pr6N L"/>
              </a:rPr>
              <a:t>平成</a:t>
            </a:r>
            <a:r>
              <a:rPr lang="en-US" altLang="ja-JP" sz="907" dirty="0">
                <a:solidFill>
                  <a:sysClr val="windowText" lastClr="000000"/>
                </a:solidFill>
                <a:latin typeface="小塚ゴシック Pr6N L"/>
              </a:rPr>
              <a:t>29</a:t>
            </a:r>
            <a:r>
              <a:rPr lang="ja-JP" altLang="en-US" sz="907" dirty="0">
                <a:solidFill>
                  <a:sysClr val="windowText" lastClr="000000"/>
                </a:solidFill>
                <a:latin typeface="小塚ゴシック Pr6N L"/>
              </a:rPr>
              <a:t>年</a:t>
            </a:r>
            <a:r>
              <a:rPr lang="en-US" altLang="ja-JP" sz="907" dirty="0">
                <a:solidFill>
                  <a:sysClr val="windowText" lastClr="000000"/>
                </a:solidFill>
                <a:latin typeface="小塚ゴシック Pr6N L"/>
              </a:rPr>
              <a:t>12</a:t>
            </a:r>
            <a:r>
              <a:rPr lang="ja-JP" altLang="en-US" sz="907" dirty="0">
                <a:solidFill>
                  <a:sysClr val="windowText" lastClr="000000"/>
                </a:solidFill>
                <a:latin typeface="小塚ゴシック Pr6N L"/>
              </a:rPr>
              <a:t>月</a:t>
            </a:r>
            <a:r>
              <a:rPr lang="en-US" altLang="ja-JP" sz="907" dirty="0">
                <a:solidFill>
                  <a:sysClr val="windowText" lastClr="000000"/>
                </a:solidFill>
                <a:latin typeface="小塚ゴシック Pr6N L"/>
              </a:rPr>
              <a:t>12</a:t>
            </a:r>
            <a:r>
              <a:rPr lang="ja-JP" altLang="en-US" sz="907" dirty="0">
                <a:solidFill>
                  <a:sysClr val="windowText" lastClr="000000"/>
                </a:solidFill>
                <a:latin typeface="小塚ゴシック Pr6N L"/>
              </a:rPr>
              <a:t>日（火）熊本大学医学部附属病院　山崎記念館において、熊本県地域医療支援機構と熊本大学医学部附属病院男女共同参画推進委員会主催で、熊本県医療人キャリアサポートクローバーセミナー「医療人のやる気スイッチ」が開催されました。熊本県医師会と熊本市医師会にも共催いただきました。</a:t>
            </a:r>
          </a:p>
        </p:txBody>
      </p:sp>
      <p:sp>
        <p:nvSpPr>
          <p:cNvPr id="20" name="テキスト ボックス 19"/>
          <p:cNvSpPr txBox="1"/>
          <p:nvPr/>
        </p:nvSpPr>
        <p:spPr>
          <a:xfrm>
            <a:off x="2447825" y="4469442"/>
            <a:ext cx="3519171" cy="783484"/>
          </a:xfrm>
          <a:prstGeom prst="rect">
            <a:avLst/>
          </a:prstGeom>
          <a:noFill/>
        </p:spPr>
        <p:txBody>
          <a:bodyPr wrap="square" rtlCol="0">
            <a:spAutoFit/>
          </a:bodyPr>
          <a:lstStyle/>
          <a:p>
            <a:pPr defTabSz="903098">
              <a:lnSpc>
                <a:spcPct val="150000"/>
              </a:lnSpc>
            </a:pPr>
            <a:r>
              <a:rPr lang="en-US" altLang="ja-JP" sz="998" dirty="0">
                <a:solidFill>
                  <a:sysClr val="windowText" lastClr="000000"/>
                </a:solidFill>
              </a:rPr>
              <a:t>2017</a:t>
            </a:r>
            <a:r>
              <a:rPr lang="ja-JP" altLang="en-US" sz="998" dirty="0">
                <a:solidFill>
                  <a:sysClr val="windowText" lastClr="000000"/>
                </a:solidFill>
              </a:rPr>
              <a:t>年</a:t>
            </a:r>
            <a:r>
              <a:rPr lang="en-US" altLang="ja-JP" sz="998" dirty="0">
                <a:solidFill>
                  <a:sysClr val="windowText" lastClr="000000"/>
                </a:solidFill>
              </a:rPr>
              <a:t>12</a:t>
            </a:r>
            <a:r>
              <a:rPr lang="ja-JP" altLang="en-US" sz="998" dirty="0">
                <a:solidFill>
                  <a:sysClr val="windowText" lastClr="000000"/>
                </a:solidFill>
              </a:rPr>
              <a:t>月</a:t>
            </a:r>
            <a:r>
              <a:rPr lang="en-US" altLang="ja-JP" sz="998" dirty="0">
                <a:solidFill>
                  <a:sysClr val="windowText" lastClr="000000"/>
                </a:solidFill>
              </a:rPr>
              <a:t>12</a:t>
            </a:r>
            <a:r>
              <a:rPr lang="ja-JP" altLang="en-US" sz="998" dirty="0">
                <a:solidFill>
                  <a:sysClr val="windowText" lastClr="000000"/>
                </a:solidFill>
              </a:rPr>
              <a:t>日火曜　</a:t>
            </a:r>
            <a:r>
              <a:rPr lang="en-US" altLang="ja-JP" sz="998" dirty="0">
                <a:solidFill>
                  <a:sysClr val="windowText" lastClr="000000"/>
                </a:solidFill>
              </a:rPr>
              <a:t>19:00</a:t>
            </a:r>
            <a:r>
              <a:rPr lang="ja-JP" altLang="en-US" sz="998" dirty="0">
                <a:solidFill>
                  <a:sysClr val="windowText" lastClr="000000"/>
                </a:solidFill>
              </a:rPr>
              <a:t>～</a:t>
            </a:r>
            <a:r>
              <a:rPr lang="en-US" altLang="ja-JP" sz="998" dirty="0">
                <a:solidFill>
                  <a:sysClr val="windowText" lastClr="000000"/>
                </a:solidFill>
              </a:rPr>
              <a:t>21:00</a:t>
            </a:r>
          </a:p>
          <a:p>
            <a:pPr defTabSz="903098">
              <a:lnSpc>
                <a:spcPct val="150000"/>
              </a:lnSpc>
            </a:pPr>
            <a:r>
              <a:rPr lang="ja-JP" altLang="en-US" sz="998" dirty="0">
                <a:solidFill>
                  <a:sysClr val="windowText" lastClr="000000"/>
                </a:solidFill>
              </a:rPr>
              <a:t>熊本県医療人キャリアサポートクローバーセミナー</a:t>
            </a:r>
            <a:endParaRPr lang="en-US" altLang="ja-JP" sz="998" dirty="0">
              <a:solidFill>
                <a:sysClr val="windowText" lastClr="000000"/>
              </a:solidFill>
            </a:endParaRPr>
          </a:p>
          <a:p>
            <a:pPr defTabSz="903098">
              <a:lnSpc>
                <a:spcPct val="150000"/>
              </a:lnSpc>
            </a:pPr>
            <a:r>
              <a:rPr lang="ja-JP" altLang="en-US" sz="998" dirty="0">
                <a:solidFill>
                  <a:sysClr val="windowText" lastClr="000000"/>
                </a:solidFill>
              </a:rPr>
              <a:t>「医療人のやる気スイッチ」</a:t>
            </a:r>
          </a:p>
        </p:txBody>
      </p:sp>
      <p:sp>
        <p:nvSpPr>
          <p:cNvPr id="21" name="テキスト ボックス 20"/>
          <p:cNvSpPr txBox="1"/>
          <p:nvPr/>
        </p:nvSpPr>
        <p:spPr>
          <a:xfrm>
            <a:off x="664401" y="4071666"/>
            <a:ext cx="1600951" cy="245901"/>
          </a:xfrm>
          <a:prstGeom prst="rect">
            <a:avLst/>
          </a:prstGeom>
          <a:noFill/>
        </p:spPr>
        <p:txBody>
          <a:bodyPr wrap="none" rtlCol="0">
            <a:spAutoFit/>
          </a:bodyPr>
          <a:lstStyle/>
          <a:p>
            <a:pPr marL="155539" indent="-155539" defTabSz="903098">
              <a:buFont typeface="Wingdings" panose="05000000000000000000" pitchFamily="2" charset="2"/>
              <a:buChar char="u"/>
            </a:pPr>
            <a:r>
              <a:rPr lang="ja-JP" altLang="en-US" sz="998" spc="91" dirty="0">
                <a:solidFill>
                  <a:sysClr val="windowText" lastClr="000000"/>
                </a:solidFill>
              </a:rPr>
              <a:t>クローバーセミナー</a:t>
            </a:r>
          </a:p>
        </p:txBody>
      </p:sp>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153" y="4469442"/>
            <a:ext cx="1620215" cy="2341747"/>
          </a:xfrm>
          <a:prstGeom prst="rect">
            <a:avLst/>
          </a:prstGeom>
          <a:ln>
            <a:solidFill>
              <a:schemeClr val="accent1"/>
            </a:solidFill>
          </a:ln>
        </p:spPr>
      </p:pic>
      <p:pic>
        <p:nvPicPr>
          <p:cNvPr id="23" name="図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7444" y="5414826"/>
            <a:ext cx="1509325" cy="1131993"/>
          </a:xfrm>
          <a:prstGeom prst="rect">
            <a:avLst/>
          </a:prstGeom>
        </p:spPr>
      </p:pic>
      <p:sp>
        <p:nvSpPr>
          <p:cNvPr id="2" name="正方形/長方形 1"/>
          <p:cNvSpPr/>
          <p:nvPr/>
        </p:nvSpPr>
        <p:spPr>
          <a:xfrm>
            <a:off x="681152" y="713788"/>
            <a:ext cx="4496470" cy="3316742"/>
          </a:xfrm>
          <a:prstGeom prst="rect">
            <a:avLst/>
          </a:prstGeom>
        </p:spPr>
        <p:txBody>
          <a:bodyPr wrap="square">
            <a:spAutoFit/>
          </a:bodyPr>
          <a:lstStyle/>
          <a:p>
            <a:pPr defTabSz="903098"/>
            <a:endParaRPr lang="ja-JP" altLang="en-US" sz="907" dirty="0">
              <a:solidFill>
                <a:sysClr val="windowText" lastClr="000000"/>
              </a:solidFill>
              <a:latin typeface="小塚ゴシック Pr6N L"/>
            </a:endParaRPr>
          </a:p>
          <a:p>
            <a:pPr marL="155539" indent="-155539" defTabSz="903098">
              <a:lnSpc>
                <a:spcPct val="130000"/>
              </a:lnSpc>
              <a:buFont typeface="Wingdings" panose="05000000000000000000" pitchFamily="2" charset="2"/>
              <a:buChar char="Ø"/>
            </a:pPr>
            <a:r>
              <a:rPr lang="ja-JP" altLang="en-US" sz="907" dirty="0">
                <a:solidFill>
                  <a:sysClr val="windowText" lastClr="000000"/>
                </a:solidFill>
                <a:latin typeface="小塚ゴシック Pr6N L"/>
              </a:rPr>
              <a:t>　</a:t>
            </a:r>
            <a:r>
              <a:rPr lang="en-US" altLang="ja-JP" sz="907" dirty="0">
                <a:solidFill>
                  <a:sysClr val="windowText" lastClr="000000"/>
                </a:solidFill>
                <a:latin typeface="小塚ゴシック Pr6N L"/>
              </a:rPr>
              <a:t>9</a:t>
            </a:r>
            <a:r>
              <a:rPr lang="ja-JP" altLang="en-US" sz="907" dirty="0">
                <a:solidFill>
                  <a:sysClr val="windowText" lastClr="000000"/>
                </a:solidFill>
                <a:latin typeface="小塚ゴシック Pr6N L"/>
              </a:rPr>
              <a:t>月</a:t>
            </a:r>
            <a:r>
              <a:rPr lang="en-US" altLang="ja-JP" sz="907" dirty="0">
                <a:solidFill>
                  <a:sysClr val="windowText" lastClr="000000"/>
                </a:solidFill>
                <a:latin typeface="小塚ゴシック Pr6N L"/>
              </a:rPr>
              <a:t>23</a:t>
            </a:r>
            <a:r>
              <a:rPr lang="ja-JP" altLang="en-US" sz="907" dirty="0">
                <a:solidFill>
                  <a:sysClr val="windowText" lastClr="000000"/>
                </a:solidFill>
                <a:latin typeface="小塚ゴシック Pr6N L"/>
              </a:rPr>
              <a:t>日</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議題：「</a:t>
            </a:r>
            <a:r>
              <a:rPr lang="ja-JP" altLang="ja-JP" sz="907" dirty="0">
                <a:solidFill>
                  <a:sysClr val="windowText" lastClr="000000"/>
                </a:solidFill>
              </a:rPr>
              <a:t>ロールモデルの役割とワーク・ライフ・バランスの重要性</a:t>
            </a:r>
            <a:r>
              <a:rPr lang="ja-JP" altLang="en-US" sz="907" dirty="0">
                <a:solidFill>
                  <a:sysClr val="windowText" lastClr="000000"/>
                </a:solidFill>
                <a:latin typeface="小塚ゴシック Pr6N L"/>
              </a:rPr>
              <a:t>」</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講師：東京女子医科大学心臓血管外科　冨澤康子先生</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日本の女性外科医のワークライフバランス、妊娠と出産時期のデータなどを紹介していただきました。また、世界の女性外科医が集まる</a:t>
            </a:r>
            <a:r>
              <a:rPr lang="en-US" altLang="ja-JP" sz="907" dirty="0">
                <a:solidFill>
                  <a:sysClr val="windowText" lastClr="000000"/>
                </a:solidFill>
                <a:latin typeface="小塚ゴシック Pr6N L"/>
              </a:rPr>
              <a:t>Annual International Women in Surgery</a:t>
            </a:r>
            <a:r>
              <a:rPr lang="ja-JP" altLang="en-US" sz="907" dirty="0">
                <a:solidFill>
                  <a:sysClr val="windowText" lastClr="000000"/>
                </a:solidFill>
                <a:latin typeface="小塚ゴシック Pr6N L"/>
              </a:rPr>
              <a:t>の</a:t>
            </a:r>
            <a:r>
              <a:rPr lang="en-US" altLang="ja-JP" sz="907" dirty="0">
                <a:solidFill>
                  <a:sysClr val="windowText" lastClr="000000"/>
                </a:solidFill>
                <a:latin typeface="小塚ゴシック Pr6N L"/>
              </a:rPr>
              <a:t>Career</a:t>
            </a:r>
            <a:r>
              <a:rPr lang="ja-JP" altLang="en-US" sz="907" dirty="0">
                <a:solidFill>
                  <a:sysClr val="windowText" lastClr="000000"/>
                </a:solidFill>
                <a:latin typeface="小塚ゴシック Pr6N L"/>
              </a:rPr>
              <a:t> </a:t>
            </a:r>
            <a:r>
              <a:rPr lang="en-US" altLang="ja-JP" sz="907" dirty="0">
                <a:solidFill>
                  <a:sysClr val="windowText" lastClr="000000"/>
                </a:solidFill>
                <a:latin typeface="小塚ゴシック Pr6N L"/>
              </a:rPr>
              <a:t>Symposium</a:t>
            </a:r>
            <a:r>
              <a:rPr lang="ja-JP" altLang="en-US" sz="907" dirty="0">
                <a:solidFill>
                  <a:sysClr val="windowText" lastClr="000000"/>
                </a:solidFill>
                <a:latin typeface="小塚ゴシック Pr6N L"/>
              </a:rPr>
              <a:t>や日本女性外科医会での活動を紹介していただき、女性医師のキャリアアップのための支援の実際、特に</a:t>
            </a:r>
            <a:r>
              <a:rPr lang="en-US" altLang="ja-JP" sz="907" dirty="0">
                <a:solidFill>
                  <a:sysClr val="windowText" lastClr="000000"/>
                </a:solidFill>
                <a:latin typeface="小塚ゴシック Pr6N L"/>
              </a:rPr>
              <a:t>Mentorship</a:t>
            </a:r>
            <a:r>
              <a:rPr lang="ja-JP" altLang="en-US" sz="907" dirty="0">
                <a:solidFill>
                  <a:sysClr val="windowText" lastClr="000000"/>
                </a:solidFill>
                <a:latin typeface="小塚ゴシック Pr6N L"/>
              </a:rPr>
              <a:t>と</a:t>
            </a:r>
            <a:r>
              <a:rPr lang="en-US" altLang="ja-JP" sz="907" dirty="0">
                <a:solidFill>
                  <a:sysClr val="windowText" lastClr="000000"/>
                </a:solidFill>
                <a:latin typeface="小塚ゴシック Pr6N L"/>
              </a:rPr>
              <a:t>Sponsorship</a:t>
            </a:r>
            <a:r>
              <a:rPr lang="ja-JP" altLang="en-US" sz="907" dirty="0">
                <a:solidFill>
                  <a:sysClr val="windowText" lastClr="000000"/>
                </a:solidFill>
                <a:latin typeface="小塚ゴシック Pr6N L"/>
              </a:rPr>
              <a:t>の必要性についても教えていただきました。</a:t>
            </a:r>
            <a:endParaRPr lang="en-US" altLang="ja-JP" sz="907" dirty="0">
              <a:solidFill>
                <a:sysClr val="windowText" lastClr="000000"/>
              </a:solidFill>
              <a:latin typeface="小塚ゴシック Pr6N L"/>
            </a:endParaRPr>
          </a:p>
          <a:p>
            <a:pPr defTabSz="903098">
              <a:lnSpc>
                <a:spcPct val="130000"/>
              </a:lnSpc>
            </a:pPr>
            <a:endParaRPr lang="ja-JP" altLang="en-US" sz="907" dirty="0">
              <a:solidFill>
                <a:sysClr val="windowText" lastClr="000000"/>
              </a:solidFill>
              <a:latin typeface="小塚ゴシック Pr6N L"/>
            </a:endParaRPr>
          </a:p>
          <a:p>
            <a:pPr marL="155539" indent="-155539" defTabSz="903098">
              <a:lnSpc>
                <a:spcPct val="130000"/>
              </a:lnSpc>
              <a:buFont typeface="Wingdings" panose="05000000000000000000" pitchFamily="2" charset="2"/>
              <a:buChar char="Ø"/>
            </a:pPr>
            <a:r>
              <a:rPr lang="ja-JP" altLang="en-US" sz="907" dirty="0">
                <a:solidFill>
                  <a:sysClr val="windowText" lastClr="000000"/>
                </a:solidFill>
                <a:latin typeface="小塚ゴシック Pr6N L"/>
              </a:rPr>
              <a:t>　</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月</a:t>
            </a:r>
            <a:r>
              <a:rPr lang="en-US" altLang="ja-JP" sz="907" dirty="0">
                <a:solidFill>
                  <a:sysClr val="windowText" lastClr="000000"/>
                </a:solidFill>
                <a:latin typeface="小塚ゴシック Pr6N L"/>
              </a:rPr>
              <a:t>20</a:t>
            </a:r>
            <a:r>
              <a:rPr lang="ja-JP" altLang="en-US" sz="907" dirty="0">
                <a:solidFill>
                  <a:sysClr val="windowText" lastClr="000000"/>
                </a:solidFill>
                <a:latin typeface="小塚ゴシック Pr6N L"/>
              </a:rPr>
              <a:t>日</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議題：「女性医療人の悩みトップ</a:t>
            </a:r>
            <a:r>
              <a:rPr lang="en-US" altLang="ja-JP" sz="907" dirty="0">
                <a:solidFill>
                  <a:sysClr val="windowText" lastClr="000000"/>
                </a:solidFill>
                <a:latin typeface="小塚ゴシック Pr6N L"/>
              </a:rPr>
              <a:t>5 </a:t>
            </a:r>
            <a:r>
              <a:rPr lang="ja-JP" altLang="en-US" sz="907" dirty="0">
                <a:solidFill>
                  <a:sysClr val="windowText" lastClr="000000"/>
                </a:solidFill>
                <a:latin typeface="小塚ゴシック Pr6N L"/>
              </a:rPr>
              <a:t>」</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spc="-45" dirty="0">
                <a:solidFill>
                  <a:sysClr val="windowText" lastClr="000000"/>
                </a:solidFill>
                <a:latin typeface="小塚ゴシック Pr6N L"/>
              </a:rPr>
              <a:t>講師：岡山大学大学院医歯薬学総合研究科　腎・免疫・内分泌代謝内科学　川畑智子先生</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岡山大学医療人キャリアセンター</a:t>
            </a:r>
            <a:r>
              <a:rPr lang="en-US" altLang="ja-JP" sz="907" dirty="0">
                <a:solidFill>
                  <a:sysClr val="windowText" lastClr="000000"/>
                </a:solidFill>
                <a:latin typeface="小塚ゴシック Pr6N L"/>
              </a:rPr>
              <a:t>MUSCAT</a:t>
            </a:r>
            <a:r>
              <a:rPr lang="ja-JP" altLang="en-US" sz="907" dirty="0" err="1">
                <a:solidFill>
                  <a:sysClr val="windowText" lastClr="000000"/>
                </a:solidFill>
                <a:latin typeface="小塚ゴシック Pr6N L"/>
              </a:rPr>
              <a:t>での</a:t>
            </a:r>
            <a:r>
              <a:rPr lang="ja-JP" altLang="en-US" sz="907" dirty="0">
                <a:solidFill>
                  <a:sysClr val="windowText" lastClr="000000"/>
                </a:solidFill>
                <a:latin typeface="小塚ゴシック Pr6N L"/>
              </a:rPr>
              <a:t>キャリア支援</a:t>
            </a:r>
            <a:r>
              <a:rPr lang="en-US" altLang="ja-JP" sz="907" dirty="0">
                <a:solidFill>
                  <a:sysClr val="windowText" lastClr="000000"/>
                </a:solidFill>
                <a:latin typeface="小塚ゴシック Pr6N L"/>
              </a:rPr>
              <a:t>10</a:t>
            </a:r>
            <a:r>
              <a:rPr lang="ja-JP" altLang="en-US" sz="907" dirty="0">
                <a:solidFill>
                  <a:sysClr val="windowText" lastClr="000000"/>
                </a:solidFill>
                <a:latin typeface="小塚ゴシック Pr6N L"/>
              </a:rPr>
              <a:t>年の実績、軌跡について紹介していただき、これまでの相談内容から、女性医療人の悩みについて理解を深め、今後のキャリア支援に必要なサポートの在り方について学びました。</a:t>
            </a:r>
          </a:p>
        </p:txBody>
      </p:sp>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7621" y="2877716"/>
            <a:ext cx="1178810" cy="785873"/>
          </a:xfrm>
          <a:prstGeom prst="rect">
            <a:avLst/>
          </a:prstGeom>
        </p:spPr>
      </p:pic>
      <p:pic>
        <p:nvPicPr>
          <p:cNvPr id="25" name="図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5181" y="1098666"/>
            <a:ext cx="1151250" cy="809073"/>
          </a:xfrm>
          <a:prstGeom prst="rect">
            <a:avLst/>
          </a:prstGeom>
        </p:spPr>
      </p:pic>
      <p:sp>
        <p:nvSpPr>
          <p:cNvPr id="26" name="正方形/長方形 25"/>
          <p:cNvSpPr/>
          <p:nvPr/>
        </p:nvSpPr>
        <p:spPr>
          <a:xfrm>
            <a:off x="1539741" y="7146528"/>
            <a:ext cx="3189825" cy="594778"/>
          </a:xfrm>
          <a:prstGeom prst="rect">
            <a:avLst/>
          </a:prstGeom>
        </p:spPr>
        <p:txBody>
          <a:bodyPr wrap="square">
            <a:spAutoFit/>
          </a:bodyPr>
          <a:lstStyle/>
          <a:p>
            <a:pPr defTabSz="903098">
              <a:lnSpc>
                <a:spcPct val="120000"/>
              </a:lnSpc>
            </a:pPr>
            <a:r>
              <a:rPr lang="ja-JP" altLang="en-US" sz="907" dirty="0">
                <a:solidFill>
                  <a:sysClr val="windowText" lastClr="000000"/>
                </a:solidFill>
                <a:latin typeface="小塚ゴシック Pr6N L"/>
              </a:rPr>
              <a:t>開催のあいさつ　</a:t>
            </a:r>
            <a:endParaRPr lang="en-US" altLang="ja-JP" sz="907" dirty="0">
              <a:solidFill>
                <a:sysClr val="windowText" lastClr="000000"/>
              </a:solidFill>
              <a:latin typeface="小塚ゴシック Pr6N L"/>
            </a:endParaRPr>
          </a:p>
          <a:p>
            <a:pPr defTabSz="903098">
              <a:lnSpc>
                <a:spcPct val="120000"/>
              </a:lnSpc>
            </a:pPr>
            <a:r>
              <a:rPr lang="ja-JP" altLang="en-US" sz="907" dirty="0">
                <a:solidFill>
                  <a:sysClr val="windowText" lastClr="000000"/>
                </a:solidFill>
                <a:latin typeface="小塚ゴシック Pr6N L"/>
              </a:rPr>
              <a:t>熊本県地域医療支援機構理長　</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水田　博志　先生</a:t>
            </a:r>
          </a:p>
        </p:txBody>
      </p:sp>
      <p:sp>
        <p:nvSpPr>
          <p:cNvPr id="27" name="正方形/長方形 26"/>
          <p:cNvSpPr/>
          <p:nvPr/>
        </p:nvSpPr>
        <p:spPr>
          <a:xfrm>
            <a:off x="1539740" y="7845381"/>
            <a:ext cx="5121595" cy="762260"/>
          </a:xfrm>
          <a:prstGeom prst="rect">
            <a:avLst/>
          </a:prstGeom>
        </p:spPr>
        <p:txBody>
          <a:bodyPr wrap="square">
            <a:spAutoFit/>
          </a:bodyPr>
          <a:lstStyle/>
          <a:p>
            <a:pPr defTabSz="903098">
              <a:lnSpc>
                <a:spcPct val="120000"/>
              </a:lnSpc>
            </a:pPr>
            <a:r>
              <a:rPr lang="en-US" altLang="ja-JP" sz="907" dirty="0">
                <a:solidFill>
                  <a:sysClr val="windowText" lastClr="000000"/>
                </a:solidFill>
                <a:latin typeface="小塚ゴシック Pr6N L"/>
              </a:rPr>
              <a:t>1</a:t>
            </a:r>
            <a:r>
              <a:rPr lang="ja-JP" altLang="en-US" sz="907" dirty="0" err="1">
                <a:solidFill>
                  <a:sysClr val="windowText" lastClr="000000"/>
                </a:solidFill>
                <a:latin typeface="小塚ゴシック Pr6N L"/>
              </a:rPr>
              <a:t>、</a:t>
            </a:r>
            <a:r>
              <a:rPr lang="ja-JP" altLang="en-US" sz="907" dirty="0">
                <a:solidFill>
                  <a:sysClr val="windowText" lastClr="000000"/>
                </a:solidFill>
                <a:latin typeface="小塚ゴシック Pr6N L"/>
              </a:rPr>
              <a:t>「クローバーの会活動報告」</a:t>
            </a:r>
          </a:p>
          <a:p>
            <a:pPr defTabSz="903098">
              <a:lnSpc>
                <a:spcPct val="120000"/>
              </a:lnSpc>
            </a:pPr>
            <a:r>
              <a:rPr lang="ja-JP" altLang="en-US" sz="907" dirty="0">
                <a:solidFill>
                  <a:sysClr val="windowText" lastClr="000000"/>
                </a:solidFill>
                <a:latin typeface="小塚ゴシック Pr6N L"/>
              </a:rPr>
              <a:t>熊本県医師会男女共同参画担当理事　クローバーの会会員　</a:t>
            </a:r>
            <a:r>
              <a:rPr lang="en-US" altLang="ja-JP" sz="907" dirty="0">
                <a:solidFill>
                  <a:sysClr val="windowText" lastClr="000000"/>
                </a:solidFill>
                <a:latin typeface="小塚ゴシック Pr6N L"/>
              </a:rPr>
              <a:t/>
            </a:r>
            <a:br>
              <a:rPr lang="en-US" altLang="ja-JP" sz="907" dirty="0">
                <a:solidFill>
                  <a:sysClr val="windowText" lastClr="000000"/>
                </a:solidFill>
                <a:latin typeface="小塚ゴシック Pr6N L"/>
              </a:rPr>
            </a:br>
            <a:r>
              <a:rPr lang="ja-JP" altLang="en-US" sz="907" dirty="0">
                <a:solidFill>
                  <a:sysClr val="windowText" lastClr="000000"/>
                </a:solidFill>
                <a:latin typeface="小塚ゴシック Pr6N L"/>
              </a:rPr>
              <a:t>九州中央リハビリテーション学院　学院長　　</a:t>
            </a:r>
            <a:endParaRPr lang="en-US" altLang="ja-JP" sz="907" dirty="0">
              <a:solidFill>
                <a:sysClr val="windowText" lastClr="000000"/>
              </a:solidFill>
              <a:latin typeface="小塚ゴシック Pr6N L"/>
            </a:endParaRPr>
          </a:p>
          <a:p>
            <a:pPr defTabSz="903098">
              <a:lnSpc>
                <a:spcPct val="120000"/>
              </a:lnSpc>
            </a:pPr>
            <a:r>
              <a:rPr lang="ja-JP" altLang="en-US" sz="907" dirty="0">
                <a:solidFill>
                  <a:sysClr val="windowText" lastClr="000000"/>
                </a:solidFill>
                <a:latin typeface="小塚ゴシック Pr6N L"/>
              </a:rPr>
              <a:t>河野　文夫　先生</a:t>
            </a:r>
          </a:p>
        </p:txBody>
      </p:sp>
      <p:pic>
        <p:nvPicPr>
          <p:cNvPr id="29" name="図 2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0364" y="7079226"/>
            <a:ext cx="719432" cy="718488"/>
          </a:xfrm>
          <a:prstGeom prst="ellipse">
            <a:avLst/>
          </a:prstGeom>
        </p:spPr>
      </p:pic>
      <p:pic>
        <p:nvPicPr>
          <p:cNvPr id="30" name="図 29"/>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rcRect/>
          <a:stretch/>
        </p:blipFill>
        <p:spPr>
          <a:xfrm>
            <a:off x="720364" y="7879352"/>
            <a:ext cx="718488" cy="718488"/>
          </a:xfrm>
          <a:prstGeom prst="ellipse">
            <a:avLst/>
          </a:prstGeom>
        </p:spPr>
      </p:pic>
      <p:sp>
        <p:nvSpPr>
          <p:cNvPr id="4" name="スライド番号プレースホルダー 3"/>
          <p:cNvSpPr>
            <a:spLocks noGrp="1"/>
          </p:cNvSpPr>
          <p:nvPr>
            <p:ph type="sldNum" sz="quarter" idx="12"/>
          </p:nvPr>
        </p:nvSpPr>
        <p:spPr/>
        <p:txBody>
          <a:bodyPr/>
          <a:lstStyle/>
          <a:p>
            <a:fld id="{7361369F-80CA-481E-B688-B9B32EE909D5}" type="slidenum">
              <a:rPr lang="ja-JP" altLang="en-US" smtClean="0">
                <a:solidFill>
                  <a:prstClr val="black">
                    <a:tint val="75000"/>
                  </a:prstClr>
                </a:solidFill>
              </a:rPr>
              <a:pPr/>
              <a:t>3</a:t>
            </a:fld>
            <a:endParaRPr lang="ja-JP" altLang="en-US">
              <a:solidFill>
                <a:prstClr val="black">
                  <a:tint val="75000"/>
                </a:prstClr>
              </a:solidFill>
            </a:endParaRPr>
          </a:p>
        </p:txBody>
      </p:sp>
    </p:spTree>
    <p:extLst>
      <p:ext uri="{BB962C8B-B14F-4D97-AF65-F5344CB8AC3E}">
        <p14:creationId xmlns:p14="http://schemas.microsoft.com/office/powerpoint/2010/main" val="221292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539741" y="1739856"/>
            <a:ext cx="4671917" cy="1097223"/>
          </a:xfrm>
          <a:prstGeom prst="rect">
            <a:avLst/>
          </a:prstGeom>
        </p:spPr>
        <p:txBody>
          <a:bodyPr wrap="square">
            <a:spAutoFit/>
          </a:bodyPr>
          <a:lstStyle/>
          <a:p>
            <a:pPr defTabSz="903098">
              <a:lnSpc>
                <a:spcPct val="120000"/>
              </a:lnSpc>
            </a:pPr>
            <a:r>
              <a:rPr lang="en-US" altLang="ja-JP" sz="907" dirty="0">
                <a:solidFill>
                  <a:sysClr val="windowText" lastClr="000000"/>
                </a:solidFill>
                <a:latin typeface="小塚ゴシック Pr6N L"/>
              </a:rPr>
              <a:t>3</a:t>
            </a:r>
            <a:r>
              <a:rPr lang="ja-JP" altLang="en-US" sz="907" dirty="0" err="1">
                <a:solidFill>
                  <a:sysClr val="windowText" lastClr="000000"/>
                </a:solidFill>
                <a:latin typeface="小塚ゴシック Pr6N L"/>
              </a:rPr>
              <a:t>、</a:t>
            </a:r>
            <a:r>
              <a:rPr lang="ja-JP" altLang="en-US" sz="907" dirty="0">
                <a:solidFill>
                  <a:sysClr val="windowText" lastClr="000000"/>
                </a:solidFill>
                <a:latin typeface="小塚ゴシック Pr6N L"/>
              </a:rPr>
              <a:t>「熊本</a:t>
            </a:r>
            <a:r>
              <a:rPr lang="en-US" altLang="ja-JP" sz="907" dirty="0">
                <a:solidFill>
                  <a:sysClr val="windowText" lastClr="000000"/>
                </a:solidFill>
                <a:latin typeface="小塚ゴシック Pr6N L"/>
              </a:rPr>
              <a:t>YMCA</a:t>
            </a:r>
            <a:r>
              <a:rPr lang="ja-JP" altLang="en-US" sz="907" dirty="0">
                <a:solidFill>
                  <a:sysClr val="windowText" lastClr="000000"/>
                </a:solidFill>
                <a:latin typeface="小塚ゴシック Pr6N L"/>
              </a:rPr>
              <a:t>放課後サザンスクールの取り組みについて」</a:t>
            </a:r>
          </a:p>
          <a:p>
            <a:pPr defTabSz="903098">
              <a:lnSpc>
                <a:spcPct val="120000"/>
              </a:lnSpc>
            </a:pPr>
            <a:r>
              <a:rPr lang="ja-JP" altLang="en-US" sz="907" dirty="0">
                <a:solidFill>
                  <a:sysClr val="windowText" lastClr="000000"/>
                </a:solidFill>
                <a:latin typeface="小塚ゴシック Pr6N L"/>
              </a:rPr>
              <a:t>　公益社団法人熊本</a:t>
            </a:r>
            <a:r>
              <a:rPr lang="en-US" altLang="ja-JP" sz="907" dirty="0">
                <a:solidFill>
                  <a:sysClr val="windowText" lastClr="000000"/>
                </a:solidFill>
                <a:latin typeface="小塚ゴシック Pr6N L"/>
              </a:rPr>
              <a:t>YMCA</a:t>
            </a:r>
            <a:r>
              <a:rPr lang="ja-JP" altLang="en-US" sz="907" dirty="0">
                <a:solidFill>
                  <a:sysClr val="windowText" lastClr="000000"/>
                </a:solidFill>
                <a:latin typeface="小塚ゴシック Pr6N L"/>
              </a:rPr>
              <a:t>みなみセンター副館長　子育て支援事業部　副部長　</a:t>
            </a:r>
            <a:endParaRPr lang="en-US" altLang="ja-JP" sz="907" dirty="0">
              <a:solidFill>
                <a:sysClr val="windowText" lastClr="000000"/>
              </a:solidFill>
              <a:latin typeface="小塚ゴシック Pr6N L"/>
            </a:endParaRPr>
          </a:p>
          <a:p>
            <a:pPr defTabSz="903098">
              <a:lnSpc>
                <a:spcPct val="120000"/>
              </a:lnSpc>
            </a:pPr>
            <a:r>
              <a:rPr lang="ja-JP" altLang="en-US" sz="907" dirty="0">
                <a:solidFill>
                  <a:sysClr val="windowText" lastClr="000000"/>
                </a:solidFill>
                <a:latin typeface="小塚ゴシック Pr6N L"/>
              </a:rPr>
              <a:t>桑原　奈緒子　様</a:t>
            </a:r>
          </a:p>
          <a:p>
            <a:pPr defTabSz="903098">
              <a:lnSpc>
                <a:spcPct val="120000"/>
              </a:lnSpc>
            </a:pPr>
            <a:r>
              <a:rPr lang="ja-JP" altLang="en-US" sz="907" dirty="0">
                <a:solidFill>
                  <a:sysClr val="windowText" lastClr="000000"/>
                </a:solidFill>
                <a:latin typeface="小塚ゴシック Pr6N L"/>
              </a:rPr>
              <a:t>放課後プログラムの実際もご紹介いただき、多くの医療人がぶつかる「</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年生・</a:t>
            </a:r>
            <a:r>
              <a:rPr lang="en-US" altLang="ja-JP" sz="907" dirty="0">
                <a:solidFill>
                  <a:sysClr val="windowText" lastClr="000000"/>
                </a:solidFill>
                <a:latin typeface="小塚ゴシック Pr6N L"/>
              </a:rPr>
              <a:t>4</a:t>
            </a:r>
            <a:r>
              <a:rPr lang="ja-JP" altLang="en-US" sz="907" dirty="0">
                <a:solidFill>
                  <a:sysClr val="windowText" lastClr="000000"/>
                </a:solidFill>
                <a:latin typeface="小塚ゴシック Pr6N L"/>
              </a:rPr>
              <a:t>年生の壁」を乗り越えることができるような取り組みが今後さらに展開されることに期待がかかりました。</a:t>
            </a:r>
          </a:p>
        </p:txBody>
      </p:sp>
      <p:sp>
        <p:nvSpPr>
          <p:cNvPr id="23" name="正方形/長方形 22"/>
          <p:cNvSpPr/>
          <p:nvPr/>
        </p:nvSpPr>
        <p:spPr>
          <a:xfrm>
            <a:off x="1539741" y="2845830"/>
            <a:ext cx="4862082" cy="594778"/>
          </a:xfrm>
          <a:prstGeom prst="rect">
            <a:avLst/>
          </a:prstGeom>
        </p:spPr>
        <p:txBody>
          <a:bodyPr wrap="square">
            <a:spAutoFit/>
          </a:bodyPr>
          <a:lstStyle/>
          <a:p>
            <a:pPr defTabSz="903098">
              <a:lnSpc>
                <a:spcPct val="120000"/>
              </a:lnSpc>
            </a:pPr>
            <a:r>
              <a:rPr lang="en-US" altLang="ja-JP" sz="907" dirty="0">
                <a:solidFill>
                  <a:sysClr val="windowText" lastClr="000000"/>
                </a:solidFill>
                <a:latin typeface="小塚ゴシック Pr6N L"/>
              </a:rPr>
              <a:t>4</a:t>
            </a:r>
            <a:r>
              <a:rPr lang="ja-JP" altLang="en-US" sz="907" dirty="0" err="1">
                <a:solidFill>
                  <a:sysClr val="windowText" lastClr="000000"/>
                </a:solidFill>
                <a:latin typeface="小塚ゴシック Pr6N L"/>
              </a:rPr>
              <a:t>、</a:t>
            </a:r>
            <a:r>
              <a:rPr lang="ja-JP" altLang="en-US" sz="907" dirty="0">
                <a:solidFill>
                  <a:sysClr val="windowText" lastClr="000000"/>
                </a:solidFill>
                <a:latin typeface="小塚ゴシック Pr6N L"/>
              </a:rPr>
              <a:t>事例報告「医療人のやる気スイッチ」</a:t>
            </a:r>
          </a:p>
          <a:p>
            <a:pPr defTabSz="903098">
              <a:lnSpc>
                <a:spcPct val="120000"/>
              </a:lnSpc>
            </a:pPr>
            <a:r>
              <a:rPr lang="ja-JP" altLang="en-US" sz="907" dirty="0">
                <a:solidFill>
                  <a:sysClr val="windowText" lastClr="000000"/>
                </a:solidFill>
                <a:latin typeface="小塚ゴシック Pr6N L"/>
              </a:rPr>
              <a:t>　</a:t>
            </a:r>
            <a:r>
              <a:rPr lang="en-US" altLang="ja-JP" sz="907" dirty="0">
                <a:solidFill>
                  <a:sysClr val="windowText" lastClr="000000"/>
                </a:solidFill>
                <a:latin typeface="小塚ゴシック Pr6N L"/>
              </a:rPr>
              <a:t>1</a:t>
            </a:r>
            <a:r>
              <a:rPr lang="ja-JP" altLang="en-US" sz="907" dirty="0">
                <a:solidFill>
                  <a:sysClr val="windowText" lastClr="000000"/>
                </a:solidFill>
                <a:latin typeface="小塚ゴシック Pr6N L"/>
              </a:rPr>
              <a:t>）熊本大学医学部附属病院　乳腺内分泌外科　 指宿　睦子　先生</a:t>
            </a:r>
            <a:endParaRPr lang="en-US" altLang="ja-JP" sz="907" dirty="0">
              <a:solidFill>
                <a:sysClr val="windowText" lastClr="000000"/>
              </a:solidFill>
              <a:latin typeface="小塚ゴシック Pr6N L"/>
            </a:endParaRPr>
          </a:p>
          <a:p>
            <a:pPr defTabSz="903098">
              <a:lnSpc>
                <a:spcPct val="120000"/>
              </a:lnSpc>
            </a:pPr>
            <a:r>
              <a:rPr lang="ja-JP" altLang="en-US" sz="907" dirty="0">
                <a:solidFill>
                  <a:sysClr val="windowText" lastClr="000000"/>
                </a:solidFill>
                <a:latin typeface="小塚ゴシック Pr6N L"/>
              </a:rPr>
              <a:t>　</a:t>
            </a:r>
            <a:r>
              <a:rPr lang="en-US" altLang="ja-JP" sz="907" dirty="0">
                <a:solidFill>
                  <a:sysClr val="windowText" lastClr="000000"/>
                </a:solidFill>
                <a:latin typeface="小塚ゴシック Pr6N L"/>
              </a:rPr>
              <a:t>2</a:t>
            </a:r>
            <a:r>
              <a:rPr lang="ja-JP" altLang="en-US" sz="907" dirty="0">
                <a:solidFill>
                  <a:sysClr val="windowText" lastClr="000000"/>
                </a:solidFill>
                <a:latin typeface="小塚ゴシック Pr6N L"/>
              </a:rPr>
              <a:t>）国立病院機構熊本医療センター　小児科　  楠木　翔一朗　先生</a:t>
            </a:r>
          </a:p>
        </p:txBody>
      </p:sp>
      <p:sp>
        <p:nvSpPr>
          <p:cNvPr id="24" name="正方形/長方形 23"/>
          <p:cNvSpPr/>
          <p:nvPr/>
        </p:nvSpPr>
        <p:spPr>
          <a:xfrm>
            <a:off x="1539741" y="3448803"/>
            <a:ext cx="4671917" cy="594778"/>
          </a:xfrm>
          <a:prstGeom prst="rect">
            <a:avLst/>
          </a:prstGeom>
        </p:spPr>
        <p:txBody>
          <a:bodyPr wrap="square">
            <a:spAutoFit/>
          </a:bodyPr>
          <a:lstStyle/>
          <a:p>
            <a:pPr defTabSz="903098">
              <a:lnSpc>
                <a:spcPct val="120000"/>
              </a:lnSpc>
            </a:pPr>
            <a:r>
              <a:rPr lang="ja-JP" altLang="en-US" sz="907" dirty="0">
                <a:solidFill>
                  <a:sysClr val="windowText" lastClr="000000"/>
                </a:solidFill>
              </a:rPr>
              <a:t>事例報告をしていただいた指宿先生・楠木先生のお話には衝撃と感動を覚えました。</a:t>
            </a:r>
          </a:p>
          <a:p>
            <a:pPr defTabSz="903098">
              <a:lnSpc>
                <a:spcPct val="120000"/>
              </a:lnSpc>
            </a:pPr>
            <a:r>
              <a:rPr lang="ja-JP" altLang="en-US" sz="907" dirty="0">
                <a:solidFill>
                  <a:sysClr val="windowText" lastClr="000000"/>
                </a:solidFill>
              </a:rPr>
              <a:t>支援する側、支援される側共にやる気スイッチが</a:t>
            </a:r>
            <a:r>
              <a:rPr lang="en-US" altLang="ja-JP" sz="907" dirty="0">
                <a:solidFill>
                  <a:sysClr val="windowText" lastClr="000000"/>
                </a:solidFill>
              </a:rPr>
              <a:t>on</a:t>
            </a:r>
            <a:r>
              <a:rPr lang="ja-JP" altLang="en-US" sz="907" dirty="0">
                <a:solidFill>
                  <a:sysClr val="windowText" lastClr="000000"/>
                </a:solidFill>
              </a:rPr>
              <a:t>になるような仕組みを作っていければと、切に感じました。</a:t>
            </a:r>
          </a:p>
        </p:txBody>
      </p:sp>
      <p:sp>
        <p:nvSpPr>
          <p:cNvPr id="25" name="正方形/長方形 24"/>
          <p:cNvSpPr/>
          <p:nvPr/>
        </p:nvSpPr>
        <p:spPr>
          <a:xfrm>
            <a:off x="1587725" y="4485114"/>
            <a:ext cx="2814612" cy="594778"/>
          </a:xfrm>
          <a:prstGeom prst="rect">
            <a:avLst/>
          </a:prstGeom>
        </p:spPr>
        <p:txBody>
          <a:bodyPr wrap="square">
            <a:spAutoFit/>
          </a:bodyPr>
          <a:lstStyle/>
          <a:p>
            <a:pPr defTabSz="903098">
              <a:lnSpc>
                <a:spcPct val="120000"/>
              </a:lnSpc>
            </a:pPr>
            <a:r>
              <a:rPr lang="ja-JP" altLang="en-US" sz="907" dirty="0">
                <a:solidFill>
                  <a:sysClr val="windowText" lastClr="000000"/>
                </a:solidFill>
              </a:rPr>
              <a:t>閉会のあいさつ</a:t>
            </a:r>
            <a:endParaRPr lang="en-US" altLang="ja-JP" sz="907" dirty="0">
              <a:solidFill>
                <a:sysClr val="windowText" lastClr="000000"/>
              </a:solidFill>
            </a:endParaRPr>
          </a:p>
          <a:p>
            <a:pPr defTabSz="903098">
              <a:lnSpc>
                <a:spcPct val="120000"/>
              </a:lnSpc>
            </a:pPr>
            <a:r>
              <a:rPr lang="ja-JP" altLang="en-US" sz="907" dirty="0">
                <a:solidFill>
                  <a:sysClr val="windowText" lastClr="000000"/>
                </a:solidFill>
              </a:rPr>
              <a:t>熊本大学医学部附属病院男女共同参画推進委員長</a:t>
            </a:r>
            <a:endParaRPr lang="en-US" altLang="ja-JP" sz="907" dirty="0">
              <a:solidFill>
                <a:sysClr val="windowText" lastClr="000000"/>
              </a:solidFill>
            </a:endParaRPr>
          </a:p>
          <a:p>
            <a:pPr defTabSz="903098">
              <a:lnSpc>
                <a:spcPct val="120000"/>
              </a:lnSpc>
            </a:pPr>
            <a:r>
              <a:rPr lang="ja-JP" altLang="en-US" sz="907" dirty="0">
                <a:solidFill>
                  <a:sysClr val="windowText" lastClr="000000"/>
                </a:solidFill>
              </a:rPr>
              <a:t>三上　芳喜　先生</a:t>
            </a:r>
          </a:p>
        </p:txBody>
      </p:sp>
      <p:sp>
        <p:nvSpPr>
          <p:cNvPr id="26" name="正方形/長方形 25"/>
          <p:cNvSpPr/>
          <p:nvPr/>
        </p:nvSpPr>
        <p:spPr>
          <a:xfrm>
            <a:off x="720364" y="5312632"/>
            <a:ext cx="5491293" cy="1208921"/>
          </a:xfrm>
          <a:prstGeom prst="rect">
            <a:avLst/>
          </a:prstGeom>
        </p:spPr>
        <p:txBody>
          <a:bodyPr wrap="square">
            <a:spAutoFit/>
          </a:bodyPr>
          <a:lstStyle/>
          <a:p>
            <a:pPr defTabSz="903098"/>
            <a:r>
              <a:rPr lang="ja-JP" altLang="en-US" sz="907" dirty="0">
                <a:solidFill>
                  <a:sysClr val="windowText" lastClr="000000"/>
                </a:solidFill>
              </a:rPr>
              <a:t>クローバーセミナーのアンケート結果</a:t>
            </a:r>
          </a:p>
          <a:p>
            <a:pPr defTabSz="903098"/>
            <a:endParaRPr lang="ja-JP" altLang="en-US" sz="907" dirty="0">
              <a:solidFill>
                <a:sysClr val="windowText" lastClr="000000"/>
              </a:solidFill>
            </a:endParaRPr>
          </a:p>
          <a:p>
            <a:pPr defTabSz="903098">
              <a:lnSpc>
                <a:spcPct val="120000"/>
              </a:lnSpc>
            </a:pPr>
            <a:r>
              <a:rPr lang="ja-JP" altLang="en-US" sz="907" dirty="0">
                <a:solidFill>
                  <a:sysClr val="windowText" lastClr="000000"/>
                </a:solidFill>
              </a:rPr>
              <a:t>∗自らのやる気スイッチを</a:t>
            </a:r>
            <a:r>
              <a:rPr lang="en-US" altLang="ja-JP" sz="907" dirty="0">
                <a:solidFill>
                  <a:sysClr val="windowText" lastClr="000000"/>
                </a:solidFill>
              </a:rPr>
              <a:t>on</a:t>
            </a:r>
            <a:r>
              <a:rPr lang="ja-JP" altLang="en-US" sz="907" dirty="0">
                <a:solidFill>
                  <a:sysClr val="windowText" lastClr="000000"/>
                </a:solidFill>
              </a:rPr>
              <a:t>にする要素として、「家族の応援」、「上司・同僚からの期待」が上位に挙がりました。</a:t>
            </a:r>
          </a:p>
          <a:p>
            <a:pPr defTabSz="903098">
              <a:lnSpc>
                <a:spcPct val="120000"/>
              </a:lnSpc>
            </a:pPr>
            <a:r>
              <a:rPr lang="ja-JP" altLang="en-US" sz="907" dirty="0">
                <a:solidFill>
                  <a:sysClr val="windowText" lastClr="000000"/>
                </a:solidFill>
              </a:rPr>
              <a:t>∗</a:t>
            </a:r>
            <a:r>
              <a:rPr lang="en-US" altLang="ja-JP" sz="907" dirty="0">
                <a:solidFill>
                  <a:sysClr val="windowText" lastClr="000000"/>
                </a:solidFill>
              </a:rPr>
              <a:t>Off</a:t>
            </a:r>
            <a:r>
              <a:rPr lang="ja-JP" altLang="en-US" sz="907" dirty="0">
                <a:solidFill>
                  <a:sysClr val="windowText" lastClr="000000"/>
                </a:solidFill>
              </a:rPr>
              <a:t>にする要素としては、「過労」が</a:t>
            </a:r>
            <a:r>
              <a:rPr lang="en-US" altLang="ja-JP" sz="907" dirty="0">
                <a:solidFill>
                  <a:sysClr val="windowText" lastClr="000000"/>
                </a:solidFill>
              </a:rPr>
              <a:t>1</a:t>
            </a:r>
            <a:r>
              <a:rPr lang="ja-JP" altLang="en-US" sz="907" dirty="0">
                <a:solidFill>
                  <a:sysClr val="windowText" lastClr="000000"/>
                </a:solidFill>
              </a:rPr>
              <a:t>位でした。</a:t>
            </a:r>
          </a:p>
          <a:p>
            <a:pPr defTabSz="903098">
              <a:lnSpc>
                <a:spcPct val="120000"/>
              </a:lnSpc>
            </a:pPr>
            <a:r>
              <a:rPr lang="ja-JP" altLang="en-US" sz="907" dirty="0">
                <a:solidFill>
                  <a:sysClr val="windowText" lastClr="000000"/>
                </a:solidFill>
              </a:rPr>
              <a:t>∗職場全体のやる気スイッチを</a:t>
            </a:r>
            <a:r>
              <a:rPr lang="en-US" altLang="ja-JP" sz="907" dirty="0">
                <a:solidFill>
                  <a:sysClr val="windowText" lastClr="000000"/>
                </a:solidFill>
              </a:rPr>
              <a:t>on</a:t>
            </a:r>
            <a:r>
              <a:rPr lang="ja-JP" altLang="en-US" sz="907" dirty="0">
                <a:solidFill>
                  <a:sysClr val="windowText" lastClr="000000"/>
                </a:solidFill>
              </a:rPr>
              <a:t>にする工夫としては、「適切な仕事量（マネジメント）」や「責任ある仕事を任せる事（昇進制度）」が上位に挙がりました。</a:t>
            </a:r>
          </a:p>
        </p:txBody>
      </p:sp>
      <p:pic>
        <p:nvPicPr>
          <p:cNvPr id="30" name="図 2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0364" y="1806924"/>
            <a:ext cx="718488" cy="718488"/>
          </a:xfrm>
          <a:prstGeom prst="ellipse">
            <a:avLst/>
          </a:prstGeom>
        </p:spPr>
      </p:pic>
      <p:pic>
        <p:nvPicPr>
          <p:cNvPr id="31" name="図 30"/>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20364" y="2712489"/>
            <a:ext cx="718488" cy="718488"/>
          </a:xfrm>
          <a:prstGeom prst="ellipse">
            <a:avLst/>
          </a:prstGeom>
        </p:spPr>
      </p:pic>
      <p:pic>
        <p:nvPicPr>
          <p:cNvPr id="32" name="図 3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0364" y="3480111"/>
            <a:ext cx="718488" cy="718488"/>
          </a:xfrm>
          <a:prstGeom prst="ellipse">
            <a:avLst/>
          </a:prstGeom>
        </p:spPr>
      </p:pic>
      <p:pic>
        <p:nvPicPr>
          <p:cNvPr id="33" name="図 3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0364" y="4332870"/>
            <a:ext cx="718488" cy="718488"/>
          </a:xfrm>
          <a:prstGeom prst="ellipse">
            <a:avLst/>
          </a:prstGeom>
        </p:spPr>
      </p:pic>
      <p:sp>
        <p:nvSpPr>
          <p:cNvPr id="18" name="正方形/長方形 17"/>
          <p:cNvSpPr/>
          <p:nvPr/>
        </p:nvSpPr>
        <p:spPr>
          <a:xfrm>
            <a:off x="1539741" y="748525"/>
            <a:ext cx="4671917" cy="929742"/>
          </a:xfrm>
          <a:prstGeom prst="rect">
            <a:avLst/>
          </a:prstGeom>
        </p:spPr>
        <p:txBody>
          <a:bodyPr wrap="square">
            <a:spAutoFit/>
          </a:bodyPr>
          <a:lstStyle/>
          <a:p>
            <a:pPr defTabSz="903098">
              <a:lnSpc>
                <a:spcPct val="120000"/>
              </a:lnSpc>
            </a:pPr>
            <a:r>
              <a:rPr lang="en-US" altLang="ja-JP" sz="907" dirty="0">
                <a:solidFill>
                  <a:sysClr val="windowText" lastClr="000000"/>
                </a:solidFill>
                <a:latin typeface="小塚ゴシック Pr6N L"/>
              </a:rPr>
              <a:t>2</a:t>
            </a:r>
            <a:r>
              <a:rPr lang="ja-JP" altLang="en-US" sz="907" dirty="0" err="1">
                <a:solidFill>
                  <a:sysClr val="windowText" lastClr="000000"/>
                </a:solidFill>
                <a:latin typeface="小塚ゴシック Pr6N L"/>
              </a:rPr>
              <a:t>、</a:t>
            </a:r>
            <a:r>
              <a:rPr lang="ja-JP" altLang="en-US" sz="907" dirty="0">
                <a:solidFill>
                  <a:sysClr val="windowText" lastClr="000000"/>
                </a:solidFill>
                <a:latin typeface="小塚ゴシック Pr6N L"/>
              </a:rPr>
              <a:t>「やる気スイッチグラフ開発物語」</a:t>
            </a:r>
          </a:p>
          <a:p>
            <a:pPr defTabSz="903098">
              <a:lnSpc>
                <a:spcPct val="120000"/>
              </a:lnSpc>
            </a:pPr>
            <a:r>
              <a:rPr lang="ja-JP" altLang="en-US" sz="907" dirty="0">
                <a:solidFill>
                  <a:sysClr val="windowText" lastClr="000000"/>
                </a:solidFill>
                <a:latin typeface="小塚ゴシック Pr6N L"/>
              </a:rPr>
              <a:t>久留米大学病理学講座　助教　久留米大学病院元気プロジェクト委員会副委長　</a:t>
            </a:r>
            <a:endParaRPr lang="en-US" altLang="ja-JP" sz="907" dirty="0">
              <a:solidFill>
                <a:sysClr val="windowText" lastClr="000000"/>
              </a:solidFill>
              <a:latin typeface="小塚ゴシック Pr6N L"/>
            </a:endParaRPr>
          </a:p>
          <a:p>
            <a:pPr defTabSz="903098">
              <a:lnSpc>
                <a:spcPct val="120000"/>
              </a:lnSpc>
            </a:pPr>
            <a:r>
              <a:rPr lang="ja-JP" altLang="en-US" sz="907" dirty="0">
                <a:solidFill>
                  <a:sysClr val="windowText" lastClr="000000"/>
                </a:solidFill>
                <a:latin typeface="小塚ゴシック Pr6N L"/>
              </a:rPr>
              <a:t>守屋　普久子　先生</a:t>
            </a:r>
          </a:p>
          <a:p>
            <a:pPr defTabSz="903098">
              <a:lnSpc>
                <a:spcPct val="120000"/>
              </a:lnSpc>
            </a:pPr>
            <a:r>
              <a:rPr lang="ja-JP" altLang="en-US" sz="907" dirty="0">
                <a:solidFill>
                  <a:sysClr val="windowText" lastClr="000000"/>
                </a:solidFill>
                <a:latin typeface="小塚ゴシック Pr6N L"/>
              </a:rPr>
              <a:t>医療人のやる気スイッチについてご講演いただき、復職・就労継続のための支援に必要な要素について改めて考える機会となりました。</a:t>
            </a:r>
          </a:p>
        </p:txBody>
      </p:sp>
      <p:pic>
        <p:nvPicPr>
          <p:cNvPr id="34" name="図 3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0364" y="826379"/>
            <a:ext cx="718488" cy="718488"/>
          </a:xfrm>
          <a:prstGeom prst="ellipse">
            <a:avLst/>
          </a:prstGeom>
        </p:spPr>
      </p:pic>
      <p:sp>
        <p:nvSpPr>
          <p:cNvPr id="2" name="スライド番号プレースホルダー 1"/>
          <p:cNvSpPr>
            <a:spLocks noGrp="1"/>
          </p:cNvSpPr>
          <p:nvPr>
            <p:ph type="sldNum" sz="quarter" idx="4294967295"/>
          </p:nvPr>
        </p:nvSpPr>
        <p:spPr>
          <a:xfrm>
            <a:off x="108363" y="9129002"/>
            <a:ext cx="612000" cy="540000"/>
          </a:xfrm>
        </p:spPr>
        <p:txBody>
          <a:bodyPr/>
          <a:lstStyle/>
          <a:p>
            <a:fld id="{7361369F-80CA-481E-B688-B9B32EE909D5}" type="slidenum">
              <a:rPr lang="ja-JP" altLang="en-US" smtClean="0">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359482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666690" y="763469"/>
            <a:ext cx="2473754" cy="245901"/>
          </a:xfrm>
          <a:prstGeom prst="rect">
            <a:avLst/>
          </a:prstGeom>
          <a:noFill/>
        </p:spPr>
        <p:txBody>
          <a:bodyPr wrap="none" rtlCol="0">
            <a:spAutoFit/>
          </a:bodyPr>
          <a:lstStyle>
            <a:defPPr>
              <a:defRPr lang="ja-JP"/>
            </a:defPPr>
            <a:lvl1pPr marL="171450" indent="-171450">
              <a:buFont typeface="Wingdings" panose="05000000000000000000" pitchFamily="2" charset="2"/>
              <a:buChar char="u"/>
              <a:defRPr sz="1100" spc="100"/>
            </a:lvl1pPr>
          </a:lstStyle>
          <a:p>
            <a:pPr defTabSz="903098"/>
            <a:r>
              <a:rPr lang="ja-JP" altLang="en-US" sz="998" dirty="0">
                <a:solidFill>
                  <a:sysClr val="windowText" lastClr="000000"/>
                </a:solidFill>
              </a:rPr>
              <a:t>調査学童保育ニーズのアンケート</a:t>
            </a:r>
          </a:p>
        </p:txBody>
      </p:sp>
      <p:sp>
        <p:nvSpPr>
          <p:cNvPr id="21" name="タイトル 1"/>
          <p:cNvSpPr>
            <a:spLocks noGrp="1"/>
          </p:cNvSpPr>
          <p:nvPr/>
        </p:nvSpPr>
        <p:spPr>
          <a:xfrm>
            <a:off x="665818" y="1929076"/>
            <a:ext cx="5515865" cy="809851"/>
          </a:xfrm>
          <a:prstGeom prst="rect">
            <a:avLst/>
          </a:prstGeom>
        </p:spPr>
        <p:txBody>
          <a:bodyPr vert="horz" lIns="82953" tIns="41476" rIns="82953" bIns="41476"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907" b="1" dirty="0">
                <a:solidFill>
                  <a:sysClr val="windowText" lastClr="000000"/>
                </a:solidFill>
                <a:latin typeface="小塚ゴシック Pr6N L"/>
                <a:ea typeface="小塚ゴシック Pr6N L"/>
              </a:rPr>
              <a:t>＊対象医療機関：熊本県内の公的病院および</a:t>
            </a:r>
            <a:r>
              <a:rPr lang="en-US" altLang="ja-JP" sz="907" b="1" dirty="0">
                <a:solidFill>
                  <a:sysClr val="windowText" lastClr="000000"/>
                </a:solidFill>
                <a:latin typeface="小塚ゴシック Pr6N L"/>
                <a:ea typeface="小塚ゴシック Pr6N L"/>
              </a:rPr>
              <a:t>100</a:t>
            </a:r>
            <a:r>
              <a:rPr lang="ja-JP" altLang="en-US" sz="907" b="1" dirty="0">
                <a:solidFill>
                  <a:sysClr val="windowText" lastClr="000000"/>
                </a:solidFill>
                <a:latin typeface="小塚ゴシック Pr6N L"/>
                <a:ea typeface="小塚ゴシック Pr6N L"/>
              </a:rPr>
              <a:t>床以上を有する病院 </a:t>
            </a:r>
            <a:r>
              <a:rPr lang="en-US" altLang="ja-JP" sz="907" b="1" dirty="0">
                <a:solidFill>
                  <a:sysClr val="windowText" lastClr="000000"/>
                </a:solidFill>
                <a:latin typeface="小塚ゴシック Pr6N L"/>
                <a:ea typeface="小塚ゴシック Pr6N L"/>
              </a:rPr>
              <a:t>154</a:t>
            </a:r>
            <a:r>
              <a:rPr lang="ja-JP" altLang="en-US" sz="907" b="1" dirty="0">
                <a:solidFill>
                  <a:sysClr val="windowText" lastClr="000000"/>
                </a:solidFill>
                <a:latin typeface="小塚ゴシック Pr6N L"/>
                <a:ea typeface="小塚ゴシック Pr6N L"/>
              </a:rPr>
              <a:t>病院</a:t>
            </a:r>
            <a:endParaRPr lang="en-US" altLang="ja-JP" sz="907" b="1" dirty="0">
              <a:solidFill>
                <a:sysClr val="windowText" lastClr="000000"/>
              </a:solidFill>
              <a:latin typeface="小塚ゴシック Pr6N L"/>
              <a:ea typeface="小塚ゴシック Pr6N L"/>
            </a:endParaRPr>
          </a:p>
          <a:p>
            <a:pPr>
              <a:lnSpc>
                <a:spcPct val="150000"/>
              </a:lnSpc>
            </a:pPr>
            <a:r>
              <a:rPr lang="ja-JP" altLang="en-US" sz="907" b="1" dirty="0">
                <a:solidFill>
                  <a:sysClr val="windowText" lastClr="000000"/>
                </a:solidFill>
                <a:latin typeface="小塚ゴシック Pr6N L"/>
                <a:ea typeface="小塚ゴシック Pr6N L"/>
              </a:rPr>
              <a:t>＊医療機関の回答率は</a:t>
            </a:r>
            <a:r>
              <a:rPr lang="en-US" altLang="ja-JP" sz="907" b="1" dirty="0">
                <a:solidFill>
                  <a:sysClr val="windowText" lastClr="000000"/>
                </a:solidFill>
                <a:latin typeface="小塚ゴシック Pr6N L"/>
                <a:ea typeface="小塚ゴシック Pr6N L"/>
              </a:rPr>
              <a:t>54.5</a:t>
            </a:r>
            <a:r>
              <a:rPr lang="ja-JP" altLang="en-US" sz="907" b="1" dirty="0">
                <a:solidFill>
                  <a:sysClr val="windowText" lastClr="000000"/>
                </a:solidFill>
                <a:latin typeface="小塚ゴシック Pr6N L"/>
                <a:ea typeface="小塚ゴシック Pr6N L"/>
              </a:rPr>
              <a:t>％　</a:t>
            </a:r>
            <a:r>
              <a:rPr lang="en-US" altLang="ja-JP" sz="907" b="1" dirty="0">
                <a:solidFill>
                  <a:sysClr val="windowText" lastClr="000000"/>
                </a:solidFill>
                <a:latin typeface="小塚ゴシック Pr6N L"/>
                <a:ea typeface="小塚ゴシック Pr6N L"/>
              </a:rPr>
              <a:t/>
            </a:r>
            <a:br>
              <a:rPr lang="en-US" altLang="ja-JP" sz="907" b="1" dirty="0">
                <a:solidFill>
                  <a:sysClr val="windowText" lastClr="000000"/>
                </a:solidFill>
                <a:latin typeface="小塚ゴシック Pr6N L"/>
                <a:ea typeface="小塚ゴシック Pr6N L"/>
              </a:rPr>
            </a:br>
            <a:r>
              <a:rPr lang="ja-JP" altLang="en-US" sz="907" b="1" dirty="0">
                <a:solidFill>
                  <a:sysClr val="windowText" lastClr="000000"/>
                </a:solidFill>
                <a:latin typeface="小塚ゴシック Pr6N L"/>
                <a:ea typeface="小塚ゴシック Pr6N L"/>
              </a:rPr>
              <a:t>＊医師回答率は</a:t>
            </a:r>
            <a:r>
              <a:rPr lang="en-US" altLang="ja-JP" sz="907" b="1" dirty="0">
                <a:solidFill>
                  <a:sysClr val="windowText" lastClr="000000"/>
                </a:solidFill>
                <a:latin typeface="小塚ゴシック Pr6N L"/>
                <a:ea typeface="小塚ゴシック Pr6N L"/>
              </a:rPr>
              <a:t>43.2</a:t>
            </a:r>
            <a:r>
              <a:rPr lang="ja-JP" altLang="en-US" sz="907" b="1" dirty="0">
                <a:solidFill>
                  <a:sysClr val="windowText" lastClr="000000"/>
                </a:solidFill>
                <a:latin typeface="小塚ゴシック Pr6N L"/>
                <a:ea typeface="小塚ゴシック Pr6N L"/>
              </a:rPr>
              <a:t>％（有効回答率：</a:t>
            </a:r>
            <a:r>
              <a:rPr lang="en-US" altLang="ja-JP" sz="907" b="1" dirty="0">
                <a:solidFill>
                  <a:sysClr val="windowText" lastClr="000000"/>
                </a:solidFill>
                <a:latin typeface="小塚ゴシック Pr6N L"/>
                <a:ea typeface="小塚ゴシック Pr6N L"/>
              </a:rPr>
              <a:t>43.4</a:t>
            </a:r>
            <a:r>
              <a:rPr lang="ja-JP" altLang="en-US" sz="907" b="1" dirty="0">
                <a:solidFill>
                  <a:sysClr val="windowText" lastClr="000000"/>
                </a:solidFill>
                <a:latin typeface="小塚ゴシック Pr6N L"/>
                <a:ea typeface="小塚ゴシック Pr6N L"/>
              </a:rPr>
              <a:t>％）</a:t>
            </a:r>
            <a:endParaRPr lang="en-US" altLang="ja-JP" sz="907" b="1" dirty="0">
              <a:solidFill>
                <a:sysClr val="windowText" lastClr="000000"/>
              </a:solidFill>
              <a:latin typeface="小塚ゴシック Pr6N L"/>
              <a:ea typeface="小塚ゴシック Pr6N L"/>
            </a:endParaRPr>
          </a:p>
          <a:p>
            <a:pPr>
              <a:lnSpc>
                <a:spcPct val="150000"/>
              </a:lnSpc>
            </a:pPr>
            <a:r>
              <a:rPr lang="ja-JP" altLang="en-US" sz="907" b="1" dirty="0">
                <a:solidFill>
                  <a:sysClr val="windowText" lastClr="000000"/>
                </a:solidFill>
                <a:latin typeface="小塚ゴシック Pr6N L"/>
                <a:ea typeface="小塚ゴシック Pr6N L"/>
              </a:rPr>
              <a:t>＊男性</a:t>
            </a:r>
            <a:r>
              <a:rPr lang="en-US" altLang="ja-JP" sz="907" b="1" dirty="0">
                <a:solidFill>
                  <a:sysClr val="windowText" lastClr="000000"/>
                </a:solidFill>
                <a:latin typeface="小塚ゴシック Pr6N L"/>
                <a:ea typeface="小塚ゴシック Pr6N L"/>
              </a:rPr>
              <a:t>703</a:t>
            </a:r>
            <a:r>
              <a:rPr lang="ja-JP" altLang="en-US" sz="907" b="1" dirty="0">
                <a:solidFill>
                  <a:sysClr val="windowText" lastClr="000000"/>
                </a:solidFill>
                <a:latin typeface="小塚ゴシック Pr6N L"/>
                <a:ea typeface="小塚ゴシック Pr6N L"/>
              </a:rPr>
              <a:t>人 女性</a:t>
            </a:r>
            <a:r>
              <a:rPr lang="en-US" altLang="ja-JP" sz="907" b="1" dirty="0">
                <a:solidFill>
                  <a:sysClr val="windowText" lastClr="000000"/>
                </a:solidFill>
                <a:latin typeface="小塚ゴシック Pr6N L"/>
                <a:ea typeface="小塚ゴシック Pr6N L"/>
              </a:rPr>
              <a:t>219</a:t>
            </a:r>
            <a:r>
              <a:rPr lang="ja-JP" altLang="en-US" sz="907" b="1" dirty="0">
                <a:solidFill>
                  <a:sysClr val="windowText" lastClr="000000"/>
                </a:solidFill>
                <a:latin typeface="小塚ゴシック Pr6N L"/>
                <a:ea typeface="小塚ゴシック Pr6N L"/>
              </a:rPr>
              <a:t>人 不明２人（男女比　</a:t>
            </a:r>
            <a:r>
              <a:rPr lang="en-US" altLang="ja-JP" sz="907" b="1" dirty="0">
                <a:solidFill>
                  <a:sysClr val="windowText" lastClr="000000"/>
                </a:solidFill>
                <a:latin typeface="小塚ゴシック Pr6N L"/>
                <a:ea typeface="小塚ゴシック Pr6N L"/>
              </a:rPr>
              <a:t>76</a:t>
            </a:r>
            <a:r>
              <a:rPr lang="ja-JP" altLang="en-US" sz="907" b="1" dirty="0">
                <a:solidFill>
                  <a:sysClr val="windowText" lastClr="000000"/>
                </a:solidFill>
                <a:latin typeface="小塚ゴシック Pr6N L"/>
                <a:ea typeface="小塚ゴシック Pr6N L"/>
              </a:rPr>
              <a:t>％：</a:t>
            </a:r>
            <a:r>
              <a:rPr lang="en-US" altLang="ja-JP" sz="907" b="1" dirty="0">
                <a:solidFill>
                  <a:sysClr val="windowText" lastClr="000000"/>
                </a:solidFill>
                <a:latin typeface="小塚ゴシック Pr6N L"/>
                <a:ea typeface="小塚ゴシック Pr6N L"/>
              </a:rPr>
              <a:t>23</a:t>
            </a:r>
            <a:r>
              <a:rPr lang="ja-JP" altLang="en-US" sz="907" b="1" dirty="0">
                <a:solidFill>
                  <a:sysClr val="windowText" lastClr="000000"/>
                </a:solidFill>
                <a:latin typeface="小塚ゴシック Pr6N L"/>
                <a:ea typeface="小塚ゴシック Pr6N L"/>
              </a:rPr>
              <a:t>％ 不明１％）</a:t>
            </a:r>
          </a:p>
        </p:txBody>
      </p:sp>
      <p:graphicFrame>
        <p:nvGraphicFramePr>
          <p:cNvPr id="25" name="グラフ 24"/>
          <p:cNvGraphicFramePr>
            <a:graphicFrameLocks noChangeAspect="1"/>
          </p:cNvGraphicFramePr>
          <p:nvPr>
            <p:extLst/>
          </p:nvPr>
        </p:nvGraphicFramePr>
        <p:xfrm>
          <a:off x="487038" y="5864546"/>
          <a:ext cx="2907981" cy="2042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p:cNvGraphicFramePr>
            <a:graphicFrameLocks noChangeAspect="1"/>
          </p:cNvGraphicFramePr>
          <p:nvPr>
            <p:extLst/>
          </p:nvPr>
        </p:nvGraphicFramePr>
        <p:xfrm>
          <a:off x="551697" y="5945081"/>
          <a:ext cx="2907981" cy="2042657"/>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グループ化 26"/>
          <p:cNvGrpSpPr>
            <a:grpSpLocks noChangeAspect="1"/>
          </p:cNvGrpSpPr>
          <p:nvPr/>
        </p:nvGrpSpPr>
        <p:grpSpPr>
          <a:xfrm>
            <a:off x="549379" y="5990238"/>
            <a:ext cx="612668" cy="1620962"/>
            <a:chOff x="569956" y="4532043"/>
            <a:chExt cx="857464" cy="1558433"/>
          </a:xfrm>
        </p:grpSpPr>
        <p:sp>
          <p:nvSpPr>
            <p:cNvPr id="28" name="テキスト ボックス 27"/>
            <p:cNvSpPr txBox="1"/>
            <p:nvPr/>
          </p:nvSpPr>
          <p:spPr>
            <a:xfrm>
              <a:off x="569956" y="5881001"/>
              <a:ext cx="857464" cy="209475"/>
            </a:xfrm>
            <a:prstGeom prst="rect">
              <a:avLst/>
            </a:prstGeom>
            <a:noFill/>
          </p:spPr>
          <p:txBody>
            <a:bodyPr wrap="none" rtlCol="0">
              <a:spAutoFit/>
            </a:bodyPr>
            <a:lstStyle/>
            <a:p>
              <a:pPr defTabSz="903098"/>
              <a:r>
                <a:rPr lang="en-US" altLang="ja-JP" sz="816" dirty="0">
                  <a:solidFill>
                    <a:prstClr val="black"/>
                  </a:solidFill>
                </a:rPr>
                <a:t>30</a:t>
              </a:r>
              <a:r>
                <a:rPr lang="ja-JP" altLang="en-US" sz="816" dirty="0">
                  <a:solidFill>
                    <a:prstClr val="black"/>
                  </a:solidFill>
                </a:rPr>
                <a:t>歳未満</a:t>
              </a:r>
            </a:p>
          </p:txBody>
        </p:sp>
        <p:sp>
          <p:nvSpPr>
            <p:cNvPr id="29" name="テキスト ボックス 28"/>
            <p:cNvSpPr txBox="1"/>
            <p:nvPr/>
          </p:nvSpPr>
          <p:spPr>
            <a:xfrm>
              <a:off x="569956" y="5543763"/>
              <a:ext cx="857464" cy="209475"/>
            </a:xfrm>
            <a:prstGeom prst="rect">
              <a:avLst/>
            </a:prstGeom>
            <a:noFill/>
          </p:spPr>
          <p:txBody>
            <a:bodyPr wrap="none" rtlCol="0">
              <a:spAutoFit/>
            </a:bodyPr>
            <a:lstStyle/>
            <a:p>
              <a:pPr defTabSz="903098"/>
              <a:r>
                <a:rPr lang="en-US" altLang="ja-JP" sz="816" dirty="0">
                  <a:solidFill>
                    <a:prstClr val="black"/>
                  </a:solidFill>
                </a:rPr>
                <a:t>30</a:t>
              </a:r>
              <a:r>
                <a:rPr lang="ja-JP" altLang="en-US" sz="816" dirty="0">
                  <a:solidFill>
                    <a:prstClr val="black"/>
                  </a:solidFill>
                </a:rPr>
                <a:t>歳以上</a:t>
              </a:r>
            </a:p>
          </p:txBody>
        </p:sp>
        <p:sp>
          <p:nvSpPr>
            <p:cNvPr id="30" name="テキスト ボックス 29"/>
            <p:cNvSpPr txBox="1"/>
            <p:nvPr/>
          </p:nvSpPr>
          <p:spPr>
            <a:xfrm>
              <a:off x="569956" y="5206523"/>
              <a:ext cx="857464" cy="209475"/>
            </a:xfrm>
            <a:prstGeom prst="rect">
              <a:avLst/>
            </a:prstGeom>
            <a:noFill/>
          </p:spPr>
          <p:txBody>
            <a:bodyPr wrap="none" rtlCol="0">
              <a:spAutoFit/>
            </a:bodyPr>
            <a:lstStyle/>
            <a:p>
              <a:pPr defTabSz="903098"/>
              <a:r>
                <a:rPr lang="en-US" altLang="ja-JP" sz="816" dirty="0">
                  <a:solidFill>
                    <a:prstClr val="black"/>
                  </a:solidFill>
                </a:rPr>
                <a:t>40</a:t>
              </a:r>
              <a:r>
                <a:rPr lang="ja-JP" altLang="en-US" sz="816" dirty="0">
                  <a:solidFill>
                    <a:prstClr val="black"/>
                  </a:solidFill>
                </a:rPr>
                <a:t>歳以上</a:t>
              </a:r>
            </a:p>
          </p:txBody>
        </p:sp>
        <p:sp>
          <p:nvSpPr>
            <p:cNvPr id="31" name="テキスト ボックス 30"/>
            <p:cNvSpPr txBox="1"/>
            <p:nvPr/>
          </p:nvSpPr>
          <p:spPr>
            <a:xfrm>
              <a:off x="569956" y="4869283"/>
              <a:ext cx="857464" cy="209475"/>
            </a:xfrm>
            <a:prstGeom prst="rect">
              <a:avLst/>
            </a:prstGeom>
            <a:noFill/>
          </p:spPr>
          <p:txBody>
            <a:bodyPr wrap="none" rtlCol="0">
              <a:spAutoFit/>
            </a:bodyPr>
            <a:lstStyle/>
            <a:p>
              <a:pPr defTabSz="903098"/>
              <a:r>
                <a:rPr lang="en-US" altLang="ja-JP" sz="816" dirty="0">
                  <a:solidFill>
                    <a:prstClr val="black"/>
                  </a:solidFill>
                </a:rPr>
                <a:t>50</a:t>
              </a:r>
              <a:r>
                <a:rPr lang="ja-JP" altLang="en-US" sz="816" dirty="0">
                  <a:solidFill>
                    <a:prstClr val="black"/>
                  </a:solidFill>
                </a:rPr>
                <a:t>歳以上</a:t>
              </a:r>
            </a:p>
          </p:txBody>
        </p:sp>
        <p:sp>
          <p:nvSpPr>
            <p:cNvPr id="32" name="テキスト ボックス 31"/>
            <p:cNvSpPr txBox="1"/>
            <p:nvPr/>
          </p:nvSpPr>
          <p:spPr>
            <a:xfrm>
              <a:off x="569956" y="4532043"/>
              <a:ext cx="857464" cy="209475"/>
            </a:xfrm>
            <a:prstGeom prst="rect">
              <a:avLst/>
            </a:prstGeom>
            <a:noFill/>
          </p:spPr>
          <p:txBody>
            <a:bodyPr wrap="none" rtlCol="0">
              <a:spAutoFit/>
            </a:bodyPr>
            <a:lstStyle/>
            <a:p>
              <a:pPr defTabSz="903098"/>
              <a:r>
                <a:rPr lang="en-US" altLang="ja-JP" sz="816" dirty="0">
                  <a:solidFill>
                    <a:prstClr val="black"/>
                  </a:solidFill>
                </a:rPr>
                <a:t>60</a:t>
              </a:r>
              <a:r>
                <a:rPr lang="ja-JP" altLang="en-US" sz="816" dirty="0">
                  <a:solidFill>
                    <a:prstClr val="black"/>
                  </a:solidFill>
                </a:rPr>
                <a:t>歳以上</a:t>
              </a:r>
            </a:p>
          </p:txBody>
        </p:sp>
      </p:grpSp>
      <p:graphicFrame>
        <p:nvGraphicFramePr>
          <p:cNvPr id="33" name="グラフ 32"/>
          <p:cNvGraphicFramePr>
            <a:graphicFrameLocks noChangeAspect="1"/>
          </p:cNvGraphicFramePr>
          <p:nvPr>
            <p:extLst/>
          </p:nvPr>
        </p:nvGraphicFramePr>
        <p:xfrm>
          <a:off x="3065661" y="5653989"/>
          <a:ext cx="3137634" cy="2014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グラフ 33"/>
          <p:cNvGraphicFramePr>
            <a:graphicFrameLocks noChangeAspect="1"/>
          </p:cNvGraphicFramePr>
          <p:nvPr>
            <p:extLst/>
          </p:nvPr>
        </p:nvGraphicFramePr>
        <p:xfrm>
          <a:off x="3065660" y="5730258"/>
          <a:ext cx="3160322" cy="2014810"/>
        </p:xfrm>
        <a:graphic>
          <a:graphicData uri="http://schemas.openxmlformats.org/drawingml/2006/chart">
            <c:chart xmlns:c="http://schemas.openxmlformats.org/drawingml/2006/chart" xmlns:r="http://schemas.openxmlformats.org/officeDocument/2006/relationships" r:id="rId6"/>
          </a:graphicData>
        </a:graphic>
      </p:graphicFrame>
      <p:grpSp>
        <p:nvGrpSpPr>
          <p:cNvPr id="35" name="グループ化 34"/>
          <p:cNvGrpSpPr>
            <a:grpSpLocks noChangeAspect="1"/>
          </p:cNvGrpSpPr>
          <p:nvPr/>
        </p:nvGrpSpPr>
        <p:grpSpPr>
          <a:xfrm>
            <a:off x="3888511" y="7666391"/>
            <a:ext cx="2563860" cy="219339"/>
            <a:chOff x="1153433" y="6485154"/>
            <a:chExt cx="3972711" cy="170382"/>
          </a:xfrm>
        </p:grpSpPr>
        <p:sp>
          <p:nvSpPr>
            <p:cNvPr id="36" name="テキスト ボックス 35"/>
            <p:cNvSpPr txBox="1"/>
            <p:nvPr/>
          </p:nvSpPr>
          <p:spPr>
            <a:xfrm>
              <a:off x="1153433" y="6486284"/>
              <a:ext cx="375559"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0</a:t>
              </a:r>
              <a:endParaRPr lang="ja-JP" altLang="en-US" sz="816" dirty="0">
                <a:solidFill>
                  <a:prstClr val="black">
                    <a:lumMod val="65000"/>
                    <a:lumOff val="35000"/>
                  </a:prstClr>
                </a:solidFill>
              </a:endParaRPr>
            </a:p>
          </p:txBody>
        </p:sp>
        <p:sp>
          <p:nvSpPr>
            <p:cNvPr id="37" name="テキスト ボックス 36"/>
            <p:cNvSpPr txBox="1"/>
            <p:nvPr/>
          </p:nvSpPr>
          <p:spPr>
            <a:xfrm>
              <a:off x="1458144" y="6486284"/>
              <a:ext cx="464978"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25</a:t>
              </a:r>
              <a:endParaRPr lang="ja-JP" altLang="en-US" sz="816" dirty="0">
                <a:solidFill>
                  <a:prstClr val="black">
                    <a:lumMod val="65000"/>
                    <a:lumOff val="35000"/>
                  </a:prstClr>
                </a:solidFill>
              </a:endParaRPr>
            </a:p>
          </p:txBody>
        </p:sp>
        <p:sp>
          <p:nvSpPr>
            <p:cNvPr id="38" name="テキスト ボックス 37"/>
            <p:cNvSpPr txBox="1"/>
            <p:nvPr/>
          </p:nvSpPr>
          <p:spPr>
            <a:xfrm>
              <a:off x="3809124" y="6486284"/>
              <a:ext cx="554397"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200</a:t>
              </a:r>
              <a:endParaRPr lang="ja-JP" altLang="en-US" sz="816" dirty="0">
                <a:solidFill>
                  <a:prstClr val="black">
                    <a:lumMod val="65000"/>
                    <a:lumOff val="35000"/>
                  </a:prstClr>
                </a:solidFill>
              </a:endParaRPr>
            </a:p>
          </p:txBody>
        </p:sp>
        <p:sp>
          <p:nvSpPr>
            <p:cNvPr id="39" name="テキスト ボックス 38"/>
            <p:cNvSpPr txBox="1"/>
            <p:nvPr/>
          </p:nvSpPr>
          <p:spPr>
            <a:xfrm>
              <a:off x="1800520" y="6486284"/>
              <a:ext cx="464978"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50</a:t>
              </a:r>
              <a:endParaRPr lang="ja-JP" altLang="en-US" sz="816" dirty="0">
                <a:solidFill>
                  <a:prstClr val="black">
                    <a:lumMod val="65000"/>
                    <a:lumOff val="35000"/>
                  </a:prstClr>
                </a:solidFill>
              </a:endParaRPr>
            </a:p>
          </p:txBody>
        </p:sp>
        <p:sp>
          <p:nvSpPr>
            <p:cNvPr id="40" name="テキスト ボックス 39"/>
            <p:cNvSpPr txBox="1"/>
            <p:nvPr/>
          </p:nvSpPr>
          <p:spPr>
            <a:xfrm>
              <a:off x="2140148" y="6486284"/>
              <a:ext cx="464978"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75</a:t>
              </a:r>
              <a:endParaRPr lang="ja-JP" altLang="en-US" sz="816" dirty="0">
                <a:solidFill>
                  <a:prstClr val="black">
                    <a:lumMod val="65000"/>
                    <a:lumOff val="35000"/>
                  </a:prstClr>
                </a:solidFill>
              </a:endParaRPr>
            </a:p>
          </p:txBody>
        </p:sp>
        <p:sp>
          <p:nvSpPr>
            <p:cNvPr id="41" name="テキスト ボックス 40"/>
            <p:cNvSpPr txBox="1"/>
            <p:nvPr/>
          </p:nvSpPr>
          <p:spPr>
            <a:xfrm>
              <a:off x="2450323" y="6486284"/>
              <a:ext cx="554397"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100</a:t>
              </a:r>
              <a:endParaRPr lang="ja-JP" altLang="en-US" sz="816" dirty="0">
                <a:solidFill>
                  <a:prstClr val="black">
                    <a:lumMod val="65000"/>
                    <a:lumOff val="35000"/>
                  </a:prstClr>
                </a:solidFill>
              </a:endParaRPr>
            </a:p>
          </p:txBody>
        </p:sp>
        <p:sp>
          <p:nvSpPr>
            <p:cNvPr id="42" name="テキスト ボックス 41"/>
            <p:cNvSpPr txBox="1"/>
            <p:nvPr/>
          </p:nvSpPr>
          <p:spPr>
            <a:xfrm>
              <a:off x="4151560" y="6486284"/>
              <a:ext cx="554397"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225</a:t>
              </a:r>
              <a:endParaRPr lang="ja-JP" altLang="en-US" sz="816" dirty="0">
                <a:solidFill>
                  <a:prstClr val="black">
                    <a:lumMod val="65000"/>
                    <a:lumOff val="35000"/>
                  </a:prstClr>
                </a:solidFill>
              </a:endParaRPr>
            </a:p>
          </p:txBody>
        </p:sp>
        <p:sp>
          <p:nvSpPr>
            <p:cNvPr id="43" name="テキスト ボックス 42"/>
            <p:cNvSpPr txBox="1"/>
            <p:nvPr/>
          </p:nvSpPr>
          <p:spPr>
            <a:xfrm>
              <a:off x="2788652" y="6486284"/>
              <a:ext cx="554397"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125</a:t>
              </a:r>
              <a:endParaRPr lang="ja-JP" altLang="en-US" sz="816" dirty="0">
                <a:solidFill>
                  <a:prstClr val="black">
                    <a:lumMod val="65000"/>
                    <a:lumOff val="35000"/>
                  </a:prstClr>
                </a:solidFill>
              </a:endParaRPr>
            </a:p>
          </p:txBody>
        </p:sp>
        <p:sp>
          <p:nvSpPr>
            <p:cNvPr id="44" name="テキスト ボックス 43"/>
            <p:cNvSpPr txBox="1"/>
            <p:nvPr/>
          </p:nvSpPr>
          <p:spPr>
            <a:xfrm>
              <a:off x="3130479" y="6486286"/>
              <a:ext cx="554397"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150</a:t>
              </a:r>
              <a:endParaRPr lang="ja-JP" altLang="en-US" sz="816" dirty="0">
                <a:solidFill>
                  <a:prstClr val="black">
                    <a:lumMod val="65000"/>
                    <a:lumOff val="35000"/>
                  </a:prstClr>
                </a:solidFill>
              </a:endParaRPr>
            </a:p>
          </p:txBody>
        </p:sp>
        <p:sp>
          <p:nvSpPr>
            <p:cNvPr id="45" name="テキスト ボックス 44"/>
            <p:cNvSpPr txBox="1"/>
            <p:nvPr/>
          </p:nvSpPr>
          <p:spPr>
            <a:xfrm>
              <a:off x="3467643" y="6486288"/>
              <a:ext cx="554397" cy="169248"/>
            </a:xfrm>
            <a:prstGeom prst="rect">
              <a:avLst/>
            </a:prstGeom>
            <a:noFill/>
          </p:spPr>
          <p:txBody>
            <a:bodyPr wrap="none" rtlCol="0">
              <a:spAutoFit/>
            </a:bodyPr>
            <a:lstStyle/>
            <a:p>
              <a:pPr defTabSz="903098"/>
              <a:r>
                <a:rPr lang="en-US" altLang="ja-JP" sz="816" dirty="0">
                  <a:solidFill>
                    <a:prstClr val="black">
                      <a:lumMod val="65000"/>
                      <a:lumOff val="35000"/>
                    </a:prstClr>
                  </a:solidFill>
                </a:rPr>
                <a:t>175</a:t>
              </a:r>
              <a:endParaRPr lang="ja-JP" altLang="en-US" sz="816" dirty="0">
                <a:solidFill>
                  <a:prstClr val="black">
                    <a:lumMod val="65000"/>
                    <a:lumOff val="35000"/>
                  </a:prstClr>
                </a:solidFill>
              </a:endParaRPr>
            </a:p>
          </p:txBody>
        </p:sp>
        <p:sp>
          <p:nvSpPr>
            <p:cNvPr id="46" name="テキスト ボックス 45"/>
            <p:cNvSpPr txBox="1"/>
            <p:nvPr/>
          </p:nvSpPr>
          <p:spPr>
            <a:xfrm>
              <a:off x="4571747" y="6485154"/>
              <a:ext cx="554397" cy="169249"/>
            </a:xfrm>
            <a:prstGeom prst="rect">
              <a:avLst/>
            </a:prstGeom>
            <a:noFill/>
          </p:spPr>
          <p:txBody>
            <a:bodyPr wrap="none" rtlCol="0">
              <a:spAutoFit/>
            </a:bodyPr>
            <a:lstStyle/>
            <a:p>
              <a:pPr defTabSz="903098"/>
              <a:r>
                <a:rPr lang="en-US" altLang="ja-JP" sz="816" dirty="0">
                  <a:solidFill>
                    <a:prstClr val="black">
                      <a:lumMod val="65000"/>
                      <a:lumOff val="35000"/>
                    </a:prstClr>
                  </a:solidFill>
                </a:rPr>
                <a:t>340</a:t>
              </a:r>
              <a:endParaRPr lang="ja-JP" altLang="en-US" sz="816" dirty="0">
                <a:solidFill>
                  <a:prstClr val="black">
                    <a:lumMod val="65000"/>
                    <a:lumOff val="35000"/>
                  </a:prstClr>
                </a:solidFill>
              </a:endParaRPr>
            </a:p>
          </p:txBody>
        </p:sp>
      </p:grpSp>
      <p:grpSp>
        <p:nvGrpSpPr>
          <p:cNvPr id="47" name="グループ化 46"/>
          <p:cNvGrpSpPr>
            <a:grpSpLocks noChangeAspect="1"/>
          </p:cNvGrpSpPr>
          <p:nvPr/>
        </p:nvGrpSpPr>
        <p:grpSpPr>
          <a:xfrm>
            <a:off x="5771681" y="6006572"/>
            <a:ext cx="498190" cy="1537354"/>
            <a:chOff x="4082745" y="8450820"/>
            <a:chExt cx="672954" cy="1548000"/>
          </a:xfrm>
        </p:grpSpPr>
        <p:grpSp>
          <p:nvGrpSpPr>
            <p:cNvPr id="48" name="グループ化 47"/>
            <p:cNvGrpSpPr/>
            <p:nvPr/>
          </p:nvGrpSpPr>
          <p:grpSpPr>
            <a:xfrm>
              <a:off x="4082745" y="9091024"/>
              <a:ext cx="646598" cy="554784"/>
              <a:chOff x="4082745" y="9091024"/>
              <a:chExt cx="646598" cy="554784"/>
            </a:xfrm>
          </p:grpSpPr>
          <p:sp>
            <p:nvSpPr>
              <p:cNvPr id="50" name="正方形/長方形 49"/>
              <p:cNvSpPr/>
              <p:nvPr/>
            </p:nvSpPr>
            <p:spPr>
              <a:xfrm>
                <a:off x="4405343" y="9334552"/>
                <a:ext cx="324000" cy="60621"/>
              </a:xfrm>
              <a:prstGeom prst="rect">
                <a:avLst/>
              </a:prstGeom>
              <a:pattFill prst="pct40">
                <a:fgClr>
                  <a:schemeClr val="accent1"/>
                </a:fgClr>
                <a:bgClr>
                  <a:schemeClr val="bg1"/>
                </a:bgClr>
              </a:patt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prstClr val="white"/>
                  </a:solidFill>
                </a:endParaRPr>
              </a:p>
            </p:txBody>
          </p:sp>
          <p:sp>
            <p:nvSpPr>
              <p:cNvPr id="51" name="正方形/長方形 50"/>
              <p:cNvSpPr/>
              <p:nvPr/>
            </p:nvSpPr>
            <p:spPr>
              <a:xfrm>
                <a:off x="4353791" y="9227129"/>
                <a:ext cx="93112"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prstClr val="white"/>
                  </a:solidFill>
                </a:endParaRPr>
              </a:p>
            </p:txBody>
          </p:sp>
          <p:pic>
            <p:nvPicPr>
              <p:cNvPr id="52" name="図 51"/>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rot="5400000">
                <a:off x="4088842" y="9084927"/>
                <a:ext cx="554784" cy="566977"/>
              </a:xfrm>
              <a:prstGeom prst="rect">
                <a:avLst/>
              </a:prstGeom>
            </p:spPr>
          </p:pic>
        </p:grpSp>
        <p:cxnSp>
          <p:nvCxnSpPr>
            <p:cNvPr id="49" name="直線コネクタ 48"/>
            <p:cNvCxnSpPr/>
            <p:nvPr/>
          </p:nvCxnSpPr>
          <p:spPr>
            <a:xfrm>
              <a:off x="4755699" y="8450820"/>
              <a:ext cx="0" cy="154800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a:grpSpLocks noChangeAspect="1"/>
          </p:cNvGrpSpPr>
          <p:nvPr/>
        </p:nvGrpSpPr>
        <p:grpSpPr>
          <a:xfrm>
            <a:off x="3359190" y="6010664"/>
            <a:ext cx="705642" cy="1624043"/>
            <a:chOff x="569956" y="4532043"/>
            <a:chExt cx="972611" cy="1730852"/>
          </a:xfrm>
        </p:grpSpPr>
        <p:sp>
          <p:nvSpPr>
            <p:cNvPr id="54" name="テキスト ボックス 53"/>
            <p:cNvSpPr txBox="1"/>
            <p:nvPr/>
          </p:nvSpPr>
          <p:spPr>
            <a:xfrm>
              <a:off x="569956" y="5672692"/>
              <a:ext cx="972611" cy="366013"/>
            </a:xfrm>
            <a:prstGeom prst="rect">
              <a:avLst/>
            </a:prstGeom>
            <a:noFill/>
          </p:spPr>
          <p:txBody>
            <a:bodyPr wrap="none" rtlCol="0">
              <a:spAutoFit/>
            </a:bodyPr>
            <a:lstStyle/>
            <a:p>
              <a:pPr defTabSz="903098"/>
              <a:r>
                <a:rPr lang="ja-JP" altLang="en-US" sz="816" dirty="0">
                  <a:solidFill>
                    <a:prstClr val="black"/>
                  </a:solidFill>
                </a:rPr>
                <a:t>未婚・</a:t>
              </a:r>
              <a:r>
                <a:rPr lang="en-US" altLang="ja-JP" sz="816" dirty="0">
                  <a:solidFill>
                    <a:prstClr val="black"/>
                  </a:solidFill>
                </a:rPr>
                <a:t/>
              </a:r>
              <a:br>
                <a:rPr lang="en-US" altLang="ja-JP" sz="816" dirty="0">
                  <a:solidFill>
                    <a:prstClr val="black"/>
                  </a:solidFill>
                </a:rPr>
              </a:br>
              <a:r>
                <a:rPr lang="ja-JP" altLang="en-US" sz="816" dirty="0">
                  <a:solidFill>
                    <a:prstClr val="black"/>
                  </a:solidFill>
                </a:rPr>
                <a:t>配偶者なし</a:t>
              </a:r>
            </a:p>
          </p:txBody>
        </p:sp>
        <p:sp>
          <p:nvSpPr>
            <p:cNvPr id="55" name="テキスト ボックス 54"/>
            <p:cNvSpPr txBox="1"/>
            <p:nvPr/>
          </p:nvSpPr>
          <p:spPr>
            <a:xfrm>
              <a:off x="569956" y="5397461"/>
              <a:ext cx="541763" cy="232209"/>
            </a:xfrm>
            <a:prstGeom prst="rect">
              <a:avLst/>
            </a:prstGeom>
            <a:noFill/>
          </p:spPr>
          <p:txBody>
            <a:bodyPr wrap="none" rtlCol="0">
              <a:spAutoFit/>
            </a:bodyPr>
            <a:lstStyle/>
            <a:p>
              <a:pPr defTabSz="903098"/>
              <a:r>
                <a:rPr lang="ja-JP" altLang="en-US" sz="816" dirty="0">
                  <a:solidFill>
                    <a:prstClr val="black"/>
                  </a:solidFill>
                </a:rPr>
                <a:t>無職</a:t>
              </a:r>
            </a:p>
          </p:txBody>
        </p:sp>
        <p:sp>
          <p:nvSpPr>
            <p:cNvPr id="56" name="テキスト ボックス 55"/>
            <p:cNvSpPr txBox="1"/>
            <p:nvPr/>
          </p:nvSpPr>
          <p:spPr>
            <a:xfrm>
              <a:off x="569956" y="5118895"/>
              <a:ext cx="828995" cy="232209"/>
            </a:xfrm>
            <a:prstGeom prst="rect">
              <a:avLst/>
            </a:prstGeom>
            <a:noFill/>
          </p:spPr>
          <p:txBody>
            <a:bodyPr wrap="none" rtlCol="0">
              <a:spAutoFit/>
            </a:bodyPr>
            <a:lstStyle/>
            <a:p>
              <a:pPr defTabSz="903098"/>
              <a:r>
                <a:rPr lang="ja-JP" altLang="en-US" sz="816" dirty="0">
                  <a:solidFill>
                    <a:prstClr val="black"/>
                  </a:solidFill>
                </a:rPr>
                <a:t>そのほか</a:t>
              </a:r>
            </a:p>
          </p:txBody>
        </p:sp>
        <p:sp>
          <p:nvSpPr>
            <p:cNvPr id="57" name="テキスト ボックス 56"/>
            <p:cNvSpPr txBox="1"/>
            <p:nvPr/>
          </p:nvSpPr>
          <p:spPr>
            <a:xfrm>
              <a:off x="569956" y="4792164"/>
              <a:ext cx="972611" cy="232209"/>
            </a:xfrm>
            <a:prstGeom prst="rect">
              <a:avLst/>
            </a:prstGeom>
            <a:noFill/>
          </p:spPr>
          <p:txBody>
            <a:bodyPr wrap="none" rtlCol="0">
              <a:spAutoFit/>
            </a:bodyPr>
            <a:lstStyle/>
            <a:p>
              <a:pPr defTabSz="903098"/>
              <a:r>
                <a:rPr lang="ja-JP" altLang="en-US" sz="816" dirty="0">
                  <a:solidFill>
                    <a:prstClr val="black"/>
                  </a:solidFill>
                </a:rPr>
                <a:t>医療関係者</a:t>
              </a:r>
            </a:p>
          </p:txBody>
        </p:sp>
        <p:sp>
          <p:nvSpPr>
            <p:cNvPr id="58" name="テキスト ボックス 57"/>
            <p:cNvSpPr txBox="1"/>
            <p:nvPr/>
          </p:nvSpPr>
          <p:spPr>
            <a:xfrm>
              <a:off x="569956" y="4532043"/>
              <a:ext cx="541763" cy="232209"/>
            </a:xfrm>
            <a:prstGeom prst="rect">
              <a:avLst/>
            </a:prstGeom>
            <a:noFill/>
          </p:spPr>
          <p:txBody>
            <a:bodyPr wrap="none" rtlCol="0">
              <a:spAutoFit/>
            </a:bodyPr>
            <a:lstStyle/>
            <a:p>
              <a:pPr defTabSz="903098"/>
              <a:r>
                <a:rPr lang="ja-JP" altLang="en-US" sz="816" dirty="0">
                  <a:solidFill>
                    <a:prstClr val="black"/>
                  </a:solidFill>
                </a:rPr>
                <a:t>医師</a:t>
              </a:r>
            </a:p>
          </p:txBody>
        </p:sp>
        <p:sp>
          <p:nvSpPr>
            <p:cNvPr id="59" name="テキスト ボックス 58"/>
            <p:cNvSpPr txBox="1"/>
            <p:nvPr/>
          </p:nvSpPr>
          <p:spPr>
            <a:xfrm>
              <a:off x="569956" y="6030686"/>
              <a:ext cx="541763" cy="232209"/>
            </a:xfrm>
            <a:prstGeom prst="rect">
              <a:avLst/>
            </a:prstGeom>
            <a:noFill/>
          </p:spPr>
          <p:txBody>
            <a:bodyPr wrap="none" rtlCol="0">
              <a:spAutoFit/>
            </a:bodyPr>
            <a:lstStyle/>
            <a:p>
              <a:pPr defTabSz="903098"/>
              <a:r>
                <a:rPr lang="ja-JP" altLang="en-US" sz="816" dirty="0">
                  <a:solidFill>
                    <a:prstClr val="black"/>
                  </a:solidFill>
                </a:rPr>
                <a:t>不明</a:t>
              </a:r>
            </a:p>
          </p:txBody>
        </p:sp>
      </p:grpSp>
      <p:sp>
        <p:nvSpPr>
          <p:cNvPr id="60" name="テキスト ボックス 59"/>
          <p:cNvSpPr txBox="1">
            <a:spLocks noChangeAspect="1"/>
          </p:cNvSpPr>
          <p:nvPr/>
        </p:nvSpPr>
        <p:spPr>
          <a:xfrm>
            <a:off x="977223" y="5662673"/>
            <a:ext cx="2046404" cy="238976"/>
          </a:xfrm>
          <a:prstGeom prst="rect">
            <a:avLst/>
          </a:prstGeom>
          <a:noFill/>
        </p:spPr>
        <p:txBody>
          <a:bodyPr wrap="square" rtlCol="0">
            <a:spAutoFit/>
          </a:bodyPr>
          <a:lstStyle/>
          <a:p>
            <a:pPr defTabSz="903098"/>
            <a:r>
              <a:rPr lang="ja-JP" altLang="en-US" sz="953" dirty="0">
                <a:solidFill>
                  <a:sysClr val="windowText" lastClr="000000"/>
                </a:solidFill>
              </a:rPr>
              <a:t>各年代別人数（学童の利用別）</a:t>
            </a:r>
          </a:p>
        </p:txBody>
      </p:sp>
      <p:sp>
        <p:nvSpPr>
          <p:cNvPr id="61" name="テキスト ボックス 60"/>
          <p:cNvSpPr txBox="1">
            <a:spLocks noChangeAspect="1"/>
          </p:cNvSpPr>
          <p:nvPr/>
        </p:nvSpPr>
        <p:spPr>
          <a:xfrm>
            <a:off x="3921693" y="5662673"/>
            <a:ext cx="2311698" cy="238976"/>
          </a:xfrm>
          <a:prstGeom prst="rect">
            <a:avLst/>
          </a:prstGeom>
          <a:noFill/>
        </p:spPr>
        <p:txBody>
          <a:bodyPr wrap="square" rtlCol="0">
            <a:spAutoFit/>
          </a:bodyPr>
          <a:lstStyle/>
          <a:p>
            <a:pPr defTabSz="903098"/>
            <a:r>
              <a:rPr lang="ja-JP" altLang="en-US" sz="953" dirty="0">
                <a:solidFill>
                  <a:sysClr val="windowText" lastClr="000000"/>
                </a:solidFill>
              </a:rPr>
              <a:t>各配偶者職種別人数（学童の利用別）</a:t>
            </a:r>
          </a:p>
        </p:txBody>
      </p:sp>
      <p:sp>
        <p:nvSpPr>
          <p:cNvPr id="62" name="テキスト ボックス 61"/>
          <p:cNvSpPr txBox="1">
            <a:spLocks noChangeAspect="1"/>
          </p:cNvSpPr>
          <p:nvPr/>
        </p:nvSpPr>
        <p:spPr>
          <a:xfrm>
            <a:off x="3482692" y="3775503"/>
            <a:ext cx="428322" cy="238976"/>
          </a:xfrm>
          <a:prstGeom prst="rect">
            <a:avLst/>
          </a:prstGeom>
          <a:noFill/>
        </p:spPr>
        <p:txBody>
          <a:bodyPr wrap="none" rtlCol="0">
            <a:spAutoFit/>
          </a:bodyPr>
          <a:lstStyle/>
          <a:p>
            <a:pPr defTabSz="903098"/>
            <a:r>
              <a:rPr lang="ja-JP" altLang="en-US" sz="953" dirty="0">
                <a:solidFill>
                  <a:sysClr val="windowText" lastClr="000000"/>
                </a:solidFill>
              </a:rPr>
              <a:t>男性</a:t>
            </a:r>
          </a:p>
        </p:txBody>
      </p:sp>
      <p:grpSp>
        <p:nvGrpSpPr>
          <p:cNvPr id="63" name="グループ化 62"/>
          <p:cNvGrpSpPr/>
          <p:nvPr/>
        </p:nvGrpSpPr>
        <p:grpSpPr>
          <a:xfrm>
            <a:off x="4049070" y="3469507"/>
            <a:ext cx="1745597" cy="690614"/>
            <a:chOff x="4463349" y="3522740"/>
            <a:chExt cx="1924198" cy="761274"/>
          </a:xfrm>
        </p:grpSpPr>
        <p:grpSp>
          <p:nvGrpSpPr>
            <p:cNvPr id="64" name="グループ化 63"/>
            <p:cNvGrpSpPr>
              <a:grpSpLocks noChangeAspect="1"/>
            </p:cNvGrpSpPr>
            <p:nvPr/>
          </p:nvGrpSpPr>
          <p:grpSpPr>
            <a:xfrm>
              <a:off x="4463349" y="3522740"/>
              <a:ext cx="1579631" cy="240172"/>
              <a:chOff x="972123" y="6760635"/>
              <a:chExt cx="1579631" cy="240172"/>
            </a:xfrm>
          </p:grpSpPr>
          <p:sp>
            <p:nvSpPr>
              <p:cNvPr id="71" name="正方形/長方形 70"/>
              <p:cNvSpPr/>
              <p:nvPr/>
            </p:nvSpPr>
            <p:spPr>
              <a:xfrm>
                <a:off x="972123" y="6819724"/>
                <a:ext cx="112655" cy="112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72" name="テキスト ボックス 71"/>
              <p:cNvSpPr txBox="1"/>
              <p:nvPr/>
            </p:nvSpPr>
            <p:spPr>
              <a:xfrm>
                <a:off x="1084778" y="6760635"/>
                <a:ext cx="1466976" cy="240172"/>
              </a:xfrm>
              <a:prstGeom prst="rect">
                <a:avLst/>
              </a:prstGeom>
              <a:noFill/>
              <a:ln>
                <a:noFill/>
              </a:ln>
            </p:spPr>
            <p:txBody>
              <a:bodyPr wrap="none" rtlCol="0">
                <a:spAutoFit/>
              </a:bodyPr>
              <a:lstStyle/>
              <a:p>
                <a:pPr defTabSz="903098"/>
                <a:r>
                  <a:rPr lang="ja-JP" altLang="en-US" sz="816" dirty="0">
                    <a:solidFill>
                      <a:sysClr val="windowText" lastClr="000000"/>
                    </a:solidFill>
                  </a:rPr>
                  <a:t>学童保育を利用中の医師</a:t>
                </a:r>
              </a:p>
            </p:txBody>
          </p:sp>
        </p:grpSp>
        <p:grpSp>
          <p:nvGrpSpPr>
            <p:cNvPr id="65" name="グループ化 64"/>
            <p:cNvGrpSpPr>
              <a:grpSpLocks noChangeAspect="1"/>
            </p:cNvGrpSpPr>
            <p:nvPr/>
          </p:nvGrpSpPr>
          <p:grpSpPr>
            <a:xfrm>
              <a:off x="4463349" y="3783291"/>
              <a:ext cx="1924198" cy="240172"/>
              <a:chOff x="972123" y="7030851"/>
              <a:chExt cx="1924198" cy="240172"/>
            </a:xfrm>
          </p:grpSpPr>
          <p:sp>
            <p:nvSpPr>
              <p:cNvPr id="69" name="正方形/長方形 68"/>
              <p:cNvSpPr/>
              <p:nvPr/>
            </p:nvSpPr>
            <p:spPr>
              <a:xfrm>
                <a:off x="972123" y="7089940"/>
                <a:ext cx="112655" cy="11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70" name="テキスト ボックス 69"/>
              <p:cNvSpPr txBox="1"/>
              <p:nvPr/>
            </p:nvSpPr>
            <p:spPr>
              <a:xfrm>
                <a:off x="1084778" y="7030851"/>
                <a:ext cx="1811543" cy="240172"/>
              </a:xfrm>
              <a:prstGeom prst="rect">
                <a:avLst/>
              </a:prstGeom>
              <a:noFill/>
              <a:ln>
                <a:noFill/>
              </a:ln>
            </p:spPr>
            <p:txBody>
              <a:bodyPr wrap="none" rtlCol="0">
                <a:spAutoFit/>
              </a:bodyPr>
              <a:lstStyle/>
              <a:p>
                <a:pPr defTabSz="903098"/>
                <a:r>
                  <a:rPr lang="ja-JP" altLang="en-US" sz="816" dirty="0">
                    <a:solidFill>
                      <a:sysClr val="windowText" lastClr="000000"/>
                    </a:solidFill>
                  </a:rPr>
                  <a:t>学童保育を将来利用したい医師</a:t>
                </a:r>
              </a:p>
            </p:txBody>
          </p:sp>
        </p:grpSp>
        <p:grpSp>
          <p:nvGrpSpPr>
            <p:cNvPr id="66" name="グループ化 65"/>
            <p:cNvGrpSpPr>
              <a:grpSpLocks noChangeAspect="1"/>
            </p:cNvGrpSpPr>
            <p:nvPr/>
          </p:nvGrpSpPr>
          <p:grpSpPr>
            <a:xfrm>
              <a:off x="4463349" y="4043842"/>
              <a:ext cx="1694487" cy="240172"/>
              <a:chOff x="972123" y="7278215"/>
              <a:chExt cx="1694487" cy="240172"/>
            </a:xfrm>
          </p:grpSpPr>
          <p:sp>
            <p:nvSpPr>
              <p:cNvPr id="67" name="正方形/長方形 66"/>
              <p:cNvSpPr/>
              <p:nvPr/>
            </p:nvSpPr>
            <p:spPr>
              <a:xfrm>
                <a:off x="972123" y="7337304"/>
                <a:ext cx="112655" cy="112655"/>
              </a:xfrm>
              <a:prstGeom prst="rect">
                <a:avLst/>
              </a:prstGeom>
              <a:pattFill prst="pct4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68" name="テキスト ボックス 67"/>
              <p:cNvSpPr txBox="1"/>
              <p:nvPr/>
            </p:nvSpPr>
            <p:spPr>
              <a:xfrm>
                <a:off x="1084779" y="7278215"/>
                <a:ext cx="1581831" cy="240172"/>
              </a:xfrm>
              <a:prstGeom prst="rect">
                <a:avLst/>
              </a:prstGeom>
              <a:noFill/>
              <a:ln>
                <a:noFill/>
              </a:ln>
            </p:spPr>
            <p:txBody>
              <a:bodyPr wrap="none" rtlCol="0">
                <a:spAutoFit/>
              </a:bodyPr>
              <a:lstStyle/>
              <a:p>
                <a:pPr defTabSz="903098"/>
                <a:r>
                  <a:rPr lang="ja-JP" altLang="en-US" sz="816" dirty="0">
                    <a:solidFill>
                      <a:sysClr val="windowText" lastClr="000000"/>
                    </a:solidFill>
                  </a:rPr>
                  <a:t>学童保育を利用しない医師</a:t>
                </a:r>
              </a:p>
            </p:txBody>
          </p:sp>
        </p:grpSp>
      </p:grpSp>
      <p:sp>
        <p:nvSpPr>
          <p:cNvPr id="73" name="テキスト ボックス 72"/>
          <p:cNvSpPr txBox="1">
            <a:spLocks noChangeAspect="1"/>
          </p:cNvSpPr>
          <p:nvPr/>
        </p:nvSpPr>
        <p:spPr>
          <a:xfrm>
            <a:off x="3482692" y="4732509"/>
            <a:ext cx="428322" cy="238976"/>
          </a:xfrm>
          <a:prstGeom prst="rect">
            <a:avLst/>
          </a:prstGeom>
          <a:noFill/>
        </p:spPr>
        <p:txBody>
          <a:bodyPr wrap="none" rtlCol="0">
            <a:spAutoFit/>
          </a:bodyPr>
          <a:lstStyle/>
          <a:p>
            <a:pPr defTabSz="903098"/>
            <a:r>
              <a:rPr lang="ja-JP" altLang="en-US" sz="953" dirty="0">
                <a:solidFill>
                  <a:sysClr val="windowText" lastClr="000000"/>
                </a:solidFill>
              </a:rPr>
              <a:t>女性</a:t>
            </a:r>
          </a:p>
        </p:txBody>
      </p:sp>
      <p:grpSp>
        <p:nvGrpSpPr>
          <p:cNvPr id="74" name="グループ化 73"/>
          <p:cNvGrpSpPr/>
          <p:nvPr/>
        </p:nvGrpSpPr>
        <p:grpSpPr>
          <a:xfrm>
            <a:off x="4049070" y="4443500"/>
            <a:ext cx="1745597" cy="690614"/>
            <a:chOff x="4463349" y="4304393"/>
            <a:chExt cx="1924198" cy="761274"/>
          </a:xfrm>
        </p:grpSpPr>
        <p:grpSp>
          <p:nvGrpSpPr>
            <p:cNvPr id="75" name="グループ化 74"/>
            <p:cNvGrpSpPr>
              <a:grpSpLocks noChangeAspect="1"/>
            </p:cNvGrpSpPr>
            <p:nvPr/>
          </p:nvGrpSpPr>
          <p:grpSpPr>
            <a:xfrm>
              <a:off x="4463349" y="4304393"/>
              <a:ext cx="1579631" cy="240172"/>
              <a:chOff x="3918699" y="6760635"/>
              <a:chExt cx="1579631" cy="240172"/>
            </a:xfrm>
          </p:grpSpPr>
          <p:sp>
            <p:nvSpPr>
              <p:cNvPr id="82" name="正方形/長方形 81"/>
              <p:cNvSpPr/>
              <p:nvPr/>
            </p:nvSpPr>
            <p:spPr>
              <a:xfrm>
                <a:off x="3918699" y="6819724"/>
                <a:ext cx="112655" cy="112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83" name="テキスト ボックス 82"/>
              <p:cNvSpPr txBox="1"/>
              <p:nvPr/>
            </p:nvSpPr>
            <p:spPr>
              <a:xfrm>
                <a:off x="4031354" y="6760635"/>
                <a:ext cx="1466976" cy="240172"/>
              </a:xfrm>
              <a:prstGeom prst="rect">
                <a:avLst/>
              </a:prstGeom>
              <a:noFill/>
              <a:ln>
                <a:noFill/>
              </a:ln>
            </p:spPr>
            <p:txBody>
              <a:bodyPr wrap="none" rtlCol="0">
                <a:spAutoFit/>
              </a:bodyPr>
              <a:lstStyle/>
              <a:p>
                <a:pPr defTabSz="903098"/>
                <a:r>
                  <a:rPr lang="ja-JP" altLang="en-US" sz="816" dirty="0">
                    <a:solidFill>
                      <a:sysClr val="windowText" lastClr="000000"/>
                    </a:solidFill>
                  </a:rPr>
                  <a:t>学童保育を利用中の医師</a:t>
                </a:r>
              </a:p>
            </p:txBody>
          </p:sp>
        </p:grpSp>
        <p:grpSp>
          <p:nvGrpSpPr>
            <p:cNvPr id="76" name="グループ化 75"/>
            <p:cNvGrpSpPr>
              <a:grpSpLocks noChangeAspect="1"/>
            </p:cNvGrpSpPr>
            <p:nvPr/>
          </p:nvGrpSpPr>
          <p:grpSpPr>
            <a:xfrm>
              <a:off x="4463349" y="4564944"/>
              <a:ext cx="1924198" cy="240172"/>
              <a:chOff x="3918699" y="7030851"/>
              <a:chExt cx="1924198" cy="240172"/>
            </a:xfrm>
          </p:grpSpPr>
          <p:sp>
            <p:nvSpPr>
              <p:cNvPr id="80" name="正方形/長方形 79"/>
              <p:cNvSpPr/>
              <p:nvPr/>
            </p:nvSpPr>
            <p:spPr>
              <a:xfrm>
                <a:off x="3918699" y="7089940"/>
                <a:ext cx="112655" cy="1126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81" name="テキスト ボックス 80"/>
              <p:cNvSpPr txBox="1"/>
              <p:nvPr/>
            </p:nvSpPr>
            <p:spPr>
              <a:xfrm>
                <a:off x="4031354" y="7030851"/>
                <a:ext cx="1811543" cy="240172"/>
              </a:xfrm>
              <a:prstGeom prst="rect">
                <a:avLst/>
              </a:prstGeom>
              <a:noFill/>
              <a:ln>
                <a:noFill/>
              </a:ln>
            </p:spPr>
            <p:txBody>
              <a:bodyPr wrap="none" rtlCol="0">
                <a:spAutoFit/>
              </a:bodyPr>
              <a:lstStyle/>
              <a:p>
                <a:pPr defTabSz="903098"/>
                <a:r>
                  <a:rPr lang="ja-JP" altLang="en-US" sz="816" dirty="0">
                    <a:solidFill>
                      <a:sysClr val="windowText" lastClr="000000"/>
                    </a:solidFill>
                  </a:rPr>
                  <a:t>学童保育を将来利用したい医師</a:t>
                </a:r>
              </a:p>
            </p:txBody>
          </p:sp>
        </p:grpSp>
        <p:grpSp>
          <p:nvGrpSpPr>
            <p:cNvPr id="77" name="グループ化 76"/>
            <p:cNvGrpSpPr>
              <a:grpSpLocks noChangeAspect="1"/>
            </p:cNvGrpSpPr>
            <p:nvPr/>
          </p:nvGrpSpPr>
          <p:grpSpPr>
            <a:xfrm>
              <a:off x="4463349" y="4825495"/>
              <a:ext cx="1694487" cy="240172"/>
              <a:chOff x="3918699" y="7249673"/>
              <a:chExt cx="1694487" cy="240172"/>
            </a:xfrm>
          </p:grpSpPr>
          <p:sp>
            <p:nvSpPr>
              <p:cNvPr id="78" name="正方形/長方形 77"/>
              <p:cNvSpPr/>
              <p:nvPr/>
            </p:nvSpPr>
            <p:spPr>
              <a:xfrm>
                <a:off x="3918699" y="7308762"/>
                <a:ext cx="112655" cy="112655"/>
              </a:xfrm>
              <a:prstGeom prst="rect">
                <a:avLst/>
              </a:prstGeom>
              <a:pattFill prst="pct40">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79" name="テキスト ボックス 78"/>
              <p:cNvSpPr txBox="1"/>
              <p:nvPr/>
            </p:nvSpPr>
            <p:spPr>
              <a:xfrm>
                <a:off x="4031355" y="7249673"/>
                <a:ext cx="1581831" cy="240172"/>
              </a:xfrm>
              <a:prstGeom prst="rect">
                <a:avLst/>
              </a:prstGeom>
              <a:noFill/>
              <a:ln>
                <a:noFill/>
              </a:ln>
            </p:spPr>
            <p:txBody>
              <a:bodyPr wrap="none" rtlCol="0">
                <a:spAutoFit/>
              </a:bodyPr>
              <a:lstStyle/>
              <a:p>
                <a:pPr defTabSz="903098"/>
                <a:r>
                  <a:rPr lang="ja-JP" altLang="en-US" sz="816" dirty="0">
                    <a:solidFill>
                      <a:sysClr val="windowText" lastClr="000000"/>
                    </a:solidFill>
                  </a:rPr>
                  <a:t>学童保育を利用しない医師</a:t>
                </a:r>
              </a:p>
            </p:txBody>
          </p:sp>
        </p:grpSp>
      </p:grpSp>
      <p:sp>
        <p:nvSpPr>
          <p:cNvPr id="84" name="正方形/長方形 83"/>
          <p:cNvSpPr/>
          <p:nvPr/>
        </p:nvSpPr>
        <p:spPr>
          <a:xfrm>
            <a:off x="666691" y="979740"/>
            <a:ext cx="5536604" cy="929742"/>
          </a:xfrm>
          <a:prstGeom prst="rect">
            <a:avLst/>
          </a:prstGeom>
        </p:spPr>
        <p:txBody>
          <a:bodyPr wrap="square">
            <a:spAutoFit/>
          </a:bodyPr>
          <a:lstStyle/>
          <a:p>
            <a:pPr algn="just" defTabSz="903098">
              <a:lnSpc>
                <a:spcPct val="120000"/>
              </a:lnSpc>
            </a:pPr>
            <a:r>
              <a:rPr lang="ja-JP" altLang="en-US" sz="907" dirty="0">
                <a:solidFill>
                  <a:sysClr val="windowText" lastClr="000000"/>
                </a:solidFill>
              </a:rPr>
              <a:t>平成</a:t>
            </a:r>
            <a:r>
              <a:rPr lang="en-US" altLang="ja-JP" sz="907" dirty="0">
                <a:solidFill>
                  <a:sysClr val="windowText" lastClr="000000"/>
                </a:solidFill>
              </a:rPr>
              <a:t>27</a:t>
            </a:r>
            <a:r>
              <a:rPr lang="ja-JP" altLang="en-US" sz="907" dirty="0">
                <a:solidFill>
                  <a:sysClr val="windowText" lastClr="000000"/>
                </a:solidFill>
              </a:rPr>
              <a:t>年度に実施した、熊本県内の公的病院および</a:t>
            </a:r>
            <a:r>
              <a:rPr lang="en-US" altLang="ja-JP" sz="907" dirty="0">
                <a:solidFill>
                  <a:sysClr val="windowText" lastClr="000000"/>
                </a:solidFill>
              </a:rPr>
              <a:t>100</a:t>
            </a:r>
            <a:r>
              <a:rPr lang="ja-JP" altLang="en-US" sz="907" dirty="0">
                <a:solidFill>
                  <a:sysClr val="windowText" lastClr="000000"/>
                </a:solidFill>
              </a:rPr>
              <a:t>床以上を有する病院に勤務する男女全医師を対象としたアンケート結果では、熊本県内の公的病院で働く女性医師は子供が小学生になると離職し、その後公的病院には復職できていない可能性が示され、「小学</a:t>
            </a:r>
            <a:r>
              <a:rPr lang="en-US" altLang="ja-JP" sz="907" dirty="0">
                <a:solidFill>
                  <a:sysClr val="windowText" lastClr="000000"/>
                </a:solidFill>
              </a:rPr>
              <a:t>1</a:t>
            </a:r>
            <a:r>
              <a:rPr lang="ja-JP" altLang="en-US" sz="907" dirty="0">
                <a:solidFill>
                  <a:sysClr val="windowText" lastClr="000000"/>
                </a:solidFill>
              </a:rPr>
              <a:t>年生の壁」や一般的な学童保育が終了する「小学</a:t>
            </a:r>
            <a:r>
              <a:rPr lang="en-US" altLang="ja-JP" sz="907" dirty="0">
                <a:solidFill>
                  <a:sysClr val="windowText" lastClr="000000"/>
                </a:solidFill>
              </a:rPr>
              <a:t>4</a:t>
            </a:r>
            <a:r>
              <a:rPr lang="ja-JP" altLang="en-US" sz="907" dirty="0">
                <a:solidFill>
                  <a:sysClr val="windowText" lastClr="000000"/>
                </a:solidFill>
              </a:rPr>
              <a:t>年生の壁」をどのように乗り越えるかが今後の課題であることが明らかになりました。そこでこの度学童保育のニーズ調査を実施しました。</a:t>
            </a:r>
            <a:endParaRPr lang="en-US" altLang="ja-JP" sz="907" dirty="0">
              <a:solidFill>
                <a:sysClr val="windowText" lastClr="000000"/>
              </a:solidFill>
            </a:endParaRPr>
          </a:p>
        </p:txBody>
      </p:sp>
      <p:sp>
        <p:nvSpPr>
          <p:cNvPr id="85" name="正方形/長方形 84"/>
          <p:cNvSpPr/>
          <p:nvPr/>
        </p:nvSpPr>
        <p:spPr>
          <a:xfrm>
            <a:off x="665818" y="2862351"/>
            <a:ext cx="5537477" cy="427296"/>
          </a:xfrm>
          <a:prstGeom prst="rect">
            <a:avLst/>
          </a:prstGeom>
        </p:spPr>
        <p:txBody>
          <a:bodyPr wrap="square">
            <a:spAutoFit/>
          </a:bodyPr>
          <a:lstStyle/>
          <a:p>
            <a:pPr defTabSz="903098">
              <a:lnSpc>
                <a:spcPct val="120000"/>
              </a:lnSpc>
            </a:pPr>
            <a:r>
              <a:rPr lang="ja-JP" altLang="en-US" sz="907" dirty="0">
                <a:solidFill>
                  <a:sysClr val="windowText" lastClr="000000"/>
                </a:solidFill>
                <a:latin typeface="小塚ゴシック Pr6N B"/>
                <a:ea typeface="小塚ゴシック Pr6N B"/>
              </a:rPr>
              <a:t>将来的にまたは現在、子または孫について、学童保育を利用されていますか？</a:t>
            </a:r>
            <a:endParaRPr lang="en-US" altLang="ja-JP" sz="907" dirty="0">
              <a:solidFill>
                <a:sysClr val="windowText" lastClr="000000"/>
              </a:solidFill>
              <a:latin typeface="小塚ゴシック Pr6N B"/>
              <a:ea typeface="小塚ゴシック Pr6N B"/>
            </a:endParaRPr>
          </a:p>
          <a:p>
            <a:pPr defTabSz="903098">
              <a:lnSpc>
                <a:spcPct val="120000"/>
              </a:lnSpc>
            </a:pPr>
            <a:r>
              <a:rPr lang="ja-JP" altLang="en-US" sz="907" dirty="0">
                <a:solidFill>
                  <a:sysClr val="windowText" lastClr="000000"/>
                </a:solidFill>
                <a:latin typeface="小塚ゴシック Pr6N B"/>
                <a:ea typeface="小塚ゴシック Pr6N B"/>
              </a:rPr>
              <a:t>もしくは将来的に利用したいですか？</a:t>
            </a:r>
          </a:p>
        </p:txBody>
      </p:sp>
      <p:sp>
        <p:nvSpPr>
          <p:cNvPr id="86" name="正方形/長方形 85"/>
          <p:cNvSpPr/>
          <p:nvPr/>
        </p:nvSpPr>
        <p:spPr>
          <a:xfrm>
            <a:off x="665818" y="7891781"/>
            <a:ext cx="5604053" cy="1599669"/>
          </a:xfrm>
          <a:prstGeom prst="rect">
            <a:avLst/>
          </a:prstGeom>
        </p:spPr>
        <p:txBody>
          <a:bodyPr wrap="square">
            <a:spAutoFit/>
          </a:bodyPr>
          <a:lstStyle/>
          <a:p>
            <a:pPr defTabSz="903098">
              <a:lnSpc>
                <a:spcPct val="120000"/>
              </a:lnSpc>
            </a:pPr>
            <a:r>
              <a:rPr lang="ja-JP" altLang="en-US" sz="907" dirty="0">
                <a:solidFill>
                  <a:sysClr val="windowText" lastClr="000000"/>
                </a:solidFill>
              </a:rPr>
              <a:t>　合計で</a:t>
            </a:r>
            <a:r>
              <a:rPr lang="en-US" altLang="ja-JP" sz="907" dirty="0">
                <a:solidFill>
                  <a:sysClr val="windowText" lastClr="000000"/>
                </a:solidFill>
              </a:rPr>
              <a:t>51.8%</a:t>
            </a:r>
            <a:r>
              <a:rPr lang="ja-JP" altLang="en-US" sz="907" dirty="0">
                <a:solidFill>
                  <a:sysClr val="windowText" lastClr="000000"/>
                </a:solidFill>
              </a:rPr>
              <a:t>の人（男性の</a:t>
            </a:r>
            <a:r>
              <a:rPr lang="en-US" altLang="ja-JP" sz="907" dirty="0">
                <a:solidFill>
                  <a:sysClr val="windowText" lastClr="000000"/>
                </a:solidFill>
              </a:rPr>
              <a:t>45.9</a:t>
            </a:r>
            <a:r>
              <a:rPr lang="ja-JP" altLang="en-US" sz="907" dirty="0">
                <a:solidFill>
                  <a:sysClr val="windowText" lastClr="000000"/>
                </a:solidFill>
              </a:rPr>
              <a:t>％、女性の</a:t>
            </a:r>
            <a:r>
              <a:rPr lang="en-US" altLang="ja-JP" sz="907" dirty="0">
                <a:solidFill>
                  <a:sysClr val="windowText" lastClr="000000"/>
                </a:solidFill>
              </a:rPr>
              <a:t>71.2</a:t>
            </a:r>
            <a:r>
              <a:rPr lang="ja-JP" altLang="en-US" sz="907" dirty="0">
                <a:solidFill>
                  <a:sysClr val="windowText" lastClr="000000"/>
                </a:solidFill>
              </a:rPr>
              <a:t>％）が学童保育を利用している、もしくは将来利用したいと回答しました。未婚、配偶者が無職の人を除くと学童保育が不要と考えている人は</a:t>
            </a:r>
            <a:r>
              <a:rPr lang="en-US" altLang="ja-JP" sz="907" dirty="0">
                <a:solidFill>
                  <a:sysClr val="windowText" lastClr="000000"/>
                </a:solidFill>
              </a:rPr>
              <a:t>28.9%</a:t>
            </a:r>
            <a:r>
              <a:rPr lang="ja-JP" altLang="en-US" sz="907" dirty="0">
                <a:solidFill>
                  <a:sysClr val="windowText" lastClr="000000"/>
                </a:solidFill>
              </a:rPr>
              <a:t>でした。男性でも</a:t>
            </a:r>
            <a:r>
              <a:rPr lang="en-US" altLang="ja-JP" sz="907" dirty="0">
                <a:solidFill>
                  <a:sysClr val="windowText" lastClr="000000"/>
                </a:solidFill>
              </a:rPr>
              <a:t>40</a:t>
            </a:r>
            <a:r>
              <a:rPr lang="ja-JP" altLang="en-US" sz="907" dirty="0">
                <a:solidFill>
                  <a:sysClr val="windowText" lastClr="000000"/>
                </a:solidFill>
              </a:rPr>
              <a:t>歳未満の若い世代では学童保育を利用したいと考えている人の割合は増えており、共働き世帯が増える中、学童保育のニーズは今後さらに増加する可能性があります。</a:t>
            </a:r>
            <a:endParaRPr lang="en-US" altLang="ja-JP" sz="907" dirty="0">
              <a:solidFill>
                <a:sysClr val="windowText" lastClr="000000"/>
              </a:solidFill>
            </a:endParaRPr>
          </a:p>
          <a:p>
            <a:pPr defTabSz="903098">
              <a:lnSpc>
                <a:spcPct val="120000"/>
              </a:lnSpc>
            </a:pPr>
            <a:r>
              <a:rPr lang="ja-JP" altLang="en-US" sz="907" dirty="0">
                <a:solidFill>
                  <a:sysClr val="windowText" lastClr="000000"/>
                </a:solidFill>
              </a:rPr>
              <a:t>　今回の調査により、現時点で学童保育の対象となる小学生だけでも</a:t>
            </a:r>
            <a:r>
              <a:rPr lang="en-US" altLang="ja-JP" sz="907" dirty="0">
                <a:solidFill>
                  <a:sysClr val="windowText" lastClr="000000"/>
                </a:solidFill>
              </a:rPr>
              <a:t>110</a:t>
            </a:r>
            <a:r>
              <a:rPr lang="ja-JP" altLang="en-US" sz="907" dirty="0">
                <a:solidFill>
                  <a:sysClr val="windowText" lastClr="000000"/>
                </a:solidFill>
              </a:rPr>
              <a:t>人の学童保育の利用希望があり、将来学童保育を利用する可能性がある未就学児は</a:t>
            </a:r>
            <a:r>
              <a:rPr lang="en-US" altLang="ja-JP" sz="907" dirty="0">
                <a:solidFill>
                  <a:sysClr val="windowText" lastClr="000000"/>
                </a:solidFill>
              </a:rPr>
              <a:t>179</a:t>
            </a:r>
            <a:r>
              <a:rPr lang="ja-JP" altLang="en-US" sz="907" dirty="0">
                <a:solidFill>
                  <a:sysClr val="windowText" lastClr="000000"/>
                </a:solidFill>
              </a:rPr>
              <a:t>人に上りました。平成</a:t>
            </a:r>
            <a:r>
              <a:rPr lang="en-US" altLang="ja-JP" sz="907" dirty="0">
                <a:solidFill>
                  <a:sysClr val="windowText" lastClr="000000"/>
                </a:solidFill>
              </a:rPr>
              <a:t>28</a:t>
            </a:r>
            <a:r>
              <a:rPr lang="ja-JP" altLang="en-US" sz="907" dirty="0">
                <a:solidFill>
                  <a:sysClr val="windowText" lastClr="000000"/>
                </a:solidFill>
              </a:rPr>
              <a:t>年に実施したアンケートでは学童保育を有する病院は熊本県内で</a:t>
            </a:r>
            <a:r>
              <a:rPr lang="en-US" altLang="ja-JP" sz="907" dirty="0">
                <a:solidFill>
                  <a:sysClr val="windowText" lastClr="000000"/>
                </a:solidFill>
              </a:rPr>
              <a:t>5</a:t>
            </a:r>
            <a:r>
              <a:rPr lang="ja-JP" altLang="en-US" sz="907" dirty="0">
                <a:solidFill>
                  <a:sysClr val="windowText" lastClr="000000"/>
                </a:solidFill>
              </a:rPr>
              <a:t>件と少なく、今後の育児支援拡大が期待されます。アンケートにご協力くださった医療機関、先生方には深く御礼申し上げます。ご協力ありがとうございました。</a:t>
            </a:r>
          </a:p>
          <a:p>
            <a:pPr defTabSz="903098">
              <a:lnSpc>
                <a:spcPct val="120000"/>
              </a:lnSpc>
            </a:pPr>
            <a:endParaRPr lang="ja-JP" altLang="en-US" sz="907" dirty="0">
              <a:solidFill>
                <a:sysClr val="windowText" lastClr="000000"/>
              </a:solidFill>
            </a:endParaRPr>
          </a:p>
        </p:txBody>
      </p:sp>
      <p:graphicFrame>
        <p:nvGraphicFramePr>
          <p:cNvPr id="87" name="グラフ 86"/>
          <p:cNvGraphicFramePr>
            <a:graphicFrameLocks/>
          </p:cNvGraphicFramePr>
          <p:nvPr>
            <p:extLst/>
          </p:nvPr>
        </p:nvGraphicFramePr>
        <p:xfrm>
          <a:off x="443770" y="3304339"/>
          <a:ext cx="2475971" cy="2270955"/>
        </p:xfrm>
        <a:graphic>
          <a:graphicData uri="http://schemas.openxmlformats.org/drawingml/2006/chart">
            <c:chart xmlns:c="http://schemas.openxmlformats.org/drawingml/2006/chart" xmlns:r="http://schemas.openxmlformats.org/officeDocument/2006/relationships" r:id="rId8"/>
          </a:graphicData>
        </a:graphic>
      </p:graphicFrame>
      <p:sp>
        <p:nvSpPr>
          <p:cNvPr id="88" name="ドーナツ 87"/>
          <p:cNvSpPr/>
          <p:nvPr/>
        </p:nvSpPr>
        <p:spPr>
          <a:xfrm>
            <a:off x="937468" y="3705875"/>
            <a:ext cx="1477419" cy="1477419"/>
          </a:xfrm>
          <a:prstGeom prst="donut">
            <a:avLst>
              <a:gd name="adj" fmla="val 29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grpSp>
        <p:nvGrpSpPr>
          <p:cNvPr id="89" name="グループ化 88"/>
          <p:cNvGrpSpPr>
            <a:grpSpLocks noChangeAspect="1"/>
          </p:cNvGrpSpPr>
          <p:nvPr/>
        </p:nvGrpSpPr>
        <p:grpSpPr>
          <a:xfrm>
            <a:off x="4050658" y="5104205"/>
            <a:ext cx="599451" cy="217880"/>
            <a:chOff x="3918699" y="7030851"/>
            <a:chExt cx="660783" cy="240172"/>
          </a:xfrm>
        </p:grpSpPr>
        <p:sp>
          <p:nvSpPr>
            <p:cNvPr id="90" name="正方形/長方形 89"/>
            <p:cNvSpPr/>
            <p:nvPr/>
          </p:nvSpPr>
          <p:spPr>
            <a:xfrm>
              <a:off x="3918699" y="7089940"/>
              <a:ext cx="112655" cy="1126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91" name="テキスト ボックス 90"/>
            <p:cNvSpPr txBox="1"/>
            <p:nvPr/>
          </p:nvSpPr>
          <p:spPr>
            <a:xfrm>
              <a:off x="4031354" y="7030851"/>
              <a:ext cx="548128" cy="240172"/>
            </a:xfrm>
            <a:prstGeom prst="rect">
              <a:avLst/>
            </a:prstGeom>
            <a:noFill/>
            <a:ln>
              <a:noFill/>
            </a:ln>
          </p:spPr>
          <p:txBody>
            <a:bodyPr wrap="none" rtlCol="0">
              <a:spAutoFit/>
            </a:bodyPr>
            <a:lstStyle/>
            <a:p>
              <a:pPr defTabSz="903098"/>
              <a:r>
                <a:rPr lang="ja-JP" altLang="en-US" sz="816" dirty="0">
                  <a:solidFill>
                    <a:sysClr val="windowText" lastClr="000000"/>
                  </a:solidFill>
                </a:rPr>
                <a:t>未回答</a:t>
              </a:r>
            </a:p>
          </p:txBody>
        </p:sp>
      </p:grpSp>
      <p:sp>
        <p:nvSpPr>
          <p:cNvPr id="92" name="左大かっこ 91"/>
          <p:cNvSpPr/>
          <p:nvPr/>
        </p:nvSpPr>
        <p:spPr>
          <a:xfrm>
            <a:off x="3916709" y="3458362"/>
            <a:ext cx="168454" cy="884798"/>
          </a:xfrm>
          <a:prstGeom prst="leftBracket">
            <a:avLst>
              <a:gd name="adj" fmla="val 5385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03098"/>
            <a:endParaRPr lang="ja-JP" altLang="en-US" sz="1778">
              <a:solidFill>
                <a:sysClr val="windowText" lastClr="000000"/>
              </a:solidFill>
            </a:endParaRPr>
          </a:p>
        </p:txBody>
      </p:sp>
      <p:sp>
        <p:nvSpPr>
          <p:cNvPr id="93" name="左大かっこ 92"/>
          <p:cNvSpPr/>
          <p:nvPr/>
        </p:nvSpPr>
        <p:spPr>
          <a:xfrm>
            <a:off x="3921693" y="4427297"/>
            <a:ext cx="168454" cy="884798"/>
          </a:xfrm>
          <a:prstGeom prst="leftBracket">
            <a:avLst>
              <a:gd name="adj" fmla="val 62128"/>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03098"/>
            <a:endParaRPr lang="ja-JP" altLang="en-US" sz="1778">
              <a:solidFill>
                <a:sysClr val="windowText" lastClr="000000"/>
              </a:solidFill>
            </a:endParaRPr>
          </a:p>
        </p:txBody>
      </p:sp>
      <p:grpSp>
        <p:nvGrpSpPr>
          <p:cNvPr id="94" name="グループ化 93"/>
          <p:cNvGrpSpPr>
            <a:grpSpLocks noChangeAspect="1"/>
          </p:cNvGrpSpPr>
          <p:nvPr/>
        </p:nvGrpSpPr>
        <p:grpSpPr>
          <a:xfrm>
            <a:off x="4050644" y="4150002"/>
            <a:ext cx="599451" cy="217880"/>
            <a:chOff x="3918699" y="7030851"/>
            <a:chExt cx="660783" cy="240172"/>
          </a:xfrm>
        </p:grpSpPr>
        <p:sp>
          <p:nvSpPr>
            <p:cNvPr id="95" name="正方形/長方形 94"/>
            <p:cNvSpPr/>
            <p:nvPr/>
          </p:nvSpPr>
          <p:spPr>
            <a:xfrm>
              <a:off x="3918699" y="7089940"/>
              <a:ext cx="112655" cy="1126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3098"/>
              <a:endParaRPr lang="ja-JP" altLang="en-US" sz="1778">
                <a:solidFill>
                  <a:sysClr val="windowText" lastClr="000000"/>
                </a:solidFill>
              </a:endParaRPr>
            </a:p>
          </p:txBody>
        </p:sp>
        <p:sp>
          <p:nvSpPr>
            <p:cNvPr id="96" name="テキスト ボックス 95"/>
            <p:cNvSpPr txBox="1"/>
            <p:nvPr/>
          </p:nvSpPr>
          <p:spPr>
            <a:xfrm>
              <a:off x="4031354" y="7030851"/>
              <a:ext cx="548128" cy="240172"/>
            </a:xfrm>
            <a:prstGeom prst="rect">
              <a:avLst/>
            </a:prstGeom>
            <a:noFill/>
            <a:ln>
              <a:noFill/>
            </a:ln>
          </p:spPr>
          <p:txBody>
            <a:bodyPr wrap="none" rtlCol="0">
              <a:spAutoFit/>
            </a:bodyPr>
            <a:lstStyle/>
            <a:p>
              <a:pPr defTabSz="903098"/>
              <a:r>
                <a:rPr lang="ja-JP" altLang="en-US" sz="816" dirty="0">
                  <a:solidFill>
                    <a:sysClr val="windowText" lastClr="000000"/>
                  </a:solidFill>
                </a:rPr>
                <a:t>未回答</a:t>
              </a:r>
            </a:p>
          </p:txBody>
        </p:sp>
      </p:grpSp>
      <p:sp>
        <p:nvSpPr>
          <p:cNvPr id="2" name="スライド番号プレースホルダー 1"/>
          <p:cNvSpPr>
            <a:spLocks noGrp="1"/>
          </p:cNvSpPr>
          <p:nvPr>
            <p:ph type="sldNum" sz="quarter" idx="12"/>
          </p:nvPr>
        </p:nvSpPr>
        <p:spPr/>
        <p:txBody>
          <a:bodyPr/>
          <a:lstStyle/>
          <a:p>
            <a:fld id="{7361369F-80CA-481E-B688-B9B32EE909D5}"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301566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タイトル 1"/>
          <p:cNvSpPr txBox="1">
            <a:spLocks/>
          </p:cNvSpPr>
          <p:nvPr/>
        </p:nvSpPr>
        <p:spPr>
          <a:xfrm>
            <a:off x="3511838" y="766030"/>
            <a:ext cx="2842314" cy="262599"/>
          </a:xfrm>
          <a:prstGeom prst="rect">
            <a:avLst/>
          </a:prstGeom>
        </p:spPr>
        <p:txBody>
          <a:bodyPr>
            <a:noAutofit/>
          </a:bodyPr>
          <a:lstStyle>
            <a:lvl1pPr algn="l" defTabSz="1425495" rtl="0" eaLnBrk="1" latinLnBrk="0" hangingPunct="1">
              <a:lnSpc>
                <a:spcPct val="150000"/>
              </a:lnSpc>
              <a:spcBef>
                <a:spcPct val="0"/>
              </a:spcBef>
              <a:buNone/>
              <a:defRPr kumimoji="1" sz="2600" kern="1200">
                <a:solidFill>
                  <a:schemeClr val="tx1"/>
                </a:solidFill>
                <a:latin typeface="小塚ゴシック Pr6N B" panose="020B0800000000000000" pitchFamily="34" charset="-128"/>
                <a:ea typeface="小塚ゴシック Pr6N B" panose="020B0800000000000000" pitchFamily="34" charset="-128"/>
                <a:cs typeface="+mj-cs"/>
              </a:defRPr>
            </a:lvl1pPr>
          </a:lstStyle>
          <a:p>
            <a:r>
              <a:rPr lang="ja-JP" altLang="en-US" sz="907" b="1" dirty="0">
                <a:solidFill>
                  <a:sysClr val="windowText" lastClr="000000"/>
                </a:solidFill>
              </a:rPr>
              <a:t>学童保育を利用しない理由について教えてください。</a:t>
            </a:r>
          </a:p>
        </p:txBody>
      </p:sp>
      <p:graphicFrame>
        <p:nvGraphicFramePr>
          <p:cNvPr id="82" name="コンテンツ プレースホルダー 3"/>
          <p:cNvGraphicFramePr>
            <a:graphicFrameLocks/>
          </p:cNvGraphicFramePr>
          <p:nvPr>
            <p:extLst/>
          </p:nvPr>
        </p:nvGraphicFramePr>
        <p:xfrm>
          <a:off x="3511838" y="5369043"/>
          <a:ext cx="2715297" cy="3411269"/>
        </p:xfrm>
        <a:graphic>
          <a:graphicData uri="http://schemas.openxmlformats.org/drawingml/2006/table">
            <a:tbl>
              <a:tblPr>
                <a:tableStyleId>{F5AB1C69-6EDB-4FF4-983F-18BD219EF322}</a:tableStyleId>
              </a:tblPr>
              <a:tblGrid>
                <a:gridCol w="460886">
                  <a:extLst>
                    <a:ext uri="{9D8B030D-6E8A-4147-A177-3AD203B41FA5}">
                      <a16:colId xmlns:a16="http://schemas.microsoft.com/office/drawing/2014/main" val="20000"/>
                    </a:ext>
                  </a:extLst>
                </a:gridCol>
                <a:gridCol w="2254411">
                  <a:extLst>
                    <a:ext uri="{9D8B030D-6E8A-4147-A177-3AD203B41FA5}">
                      <a16:colId xmlns:a16="http://schemas.microsoft.com/office/drawing/2014/main" val="20001"/>
                    </a:ext>
                  </a:extLst>
                </a:gridCol>
              </a:tblGrid>
              <a:tr h="362289">
                <a:tc>
                  <a:txBody>
                    <a:bodyPr/>
                    <a:lstStyle/>
                    <a:p>
                      <a:pPr algn="ctr" fontAlgn="ctr"/>
                      <a:r>
                        <a:rPr lang="ja-JP" altLang="en-US" sz="800" u="none" strike="noStrike" dirty="0">
                          <a:effectLst/>
                        </a:rPr>
                        <a:t>配偶者の職業</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ja-JP" altLang="en-US" sz="800" u="none" strike="noStrike" dirty="0">
                          <a:effectLst/>
                        </a:rPr>
                        <a:t>理由</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226431">
                <a:tc rowSpan="2">
                  <a:txBody>
                    <a:bodyPr/>
                    <a:lstStyle/>
                    <a:p>
                      <a:pPr algn="ctr" fontAlgn="ctr"/>
                      <a:r>
                        <a:rPr lang="ja-JP" altLang="en-US" sz="800" u="none" strike="noStrike" dirty="0">
                          <a:effectLst/>
                        </a:rPr>
                        <a:t>医師</a:t>
                      </a:r>
                      <a:endParaRPr lang="ja-JP" altLang="en-US" sz="800" b="0"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tc>
                  <a:txBody>
                    <a:bodyPr/>
                    <a:lstStyle/>
                    <a:p>
                      <a:pPr algn="l" fontAlgn="ctr"/>
                      <a:r>
                        <a:rPr lang="ja-JP" altLang="en-US" sz="800" u="none" strike="noStrike" dirty="0">
                          <a:effectLst/>
                        </a:rPr>
                        <a:t>両親が近くに住んでおり支援が得られるため。</a:t>
                      </a:r>
                      <a:endParaRPr lang="ja-JP" altLang="en-US" sz="800" b="0"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226431">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l" fontAlgn="ctr"/>
                      <a:r>
                        <a:rPr lang="ja-JP" altLang="en-US" sz="800" u="none" strike="noStrike" dirty="0">
                          <a:effectLst/>
                        </a:rPr>
                        <a:t>送迎が不便、保育環境。</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2"/>
                  </a:ext>
                </a:extLst>
              </a:tr>
              <a:tr h="362289">
                <a:tc rowSpan="2">
                  <a:txBody>
                    <a:bodyPr/>
                    <a:lstStyle/>
                    <a:p>
                      <a:pPr algn="ctr" fontAlgn="ctr"/>
                      <a:r>
                        <a:rPr lang="ja-JP" altLang="en-US" sz="800" u="none" strike="noStrike" dirty="0">
                          <a:effectLst/>
                        </a:rPr>
                        <a:t>医療関係者</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日替わりで習い事や塾を入れているので学童を使う必要がない。</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3"/>
                  </a:ext>
                </a:extLst>
              </a:tr>
              <a:tr h="362289">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ctr"/>
                      <a:r>
                        <a:rPr lang="ja-JP" altLang="en-US" sz="800" u="none" strike="noStrike" dirty="0">
                          <a:effectLst/>
                        </a:rPr>
                        <a:t>他のサービスの方が保育環境がよい。</a:t>
                      </a:r>
                      <a:r>
                        <a:rPr lang="en-US" altLang="ja-JP" sz="800" u="none" strike="noStrike" dirty="0">
                          <a:effectLst/>
                        </a:rPr>
                        <a:t/>
                      </a:r>
                      <a:br>
                        <a:rPr lang="en-US" altLang="ja-JP" sz="800" u="none" strike="noStrike" dirty="0">
                          <a:effectLst/>
                        </a:rPr>
                      </a:br>
                      <a:r>
                        <a:rPr lang="ja-JP" altLang="en-US" sz="800" u="none" strike="noStrike" dirty="0">
                          <a:effectLst/>
                        </a:rPr>
                        <a:t>学童がいない。</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4"/>
                  </a:ext>
                </a:extLst>
              </a:tr>
              <a:tr h="362289">
                <a:tc rowSpan="2">
                  <a:txBody>
                    <a:bodyPr/>
                    <a:lstStyle/>
                    <a:p>
                      <a:pPr algn="ctr" fontAlgn="ctr"/>
                      <a:r>
                        <a:rPr lang="ja-JP" altLang="en-US" sz="800" u="none" strike="noStrike" dirty="0">
                          <a:effectLst/>
                        </a:rPr>
                        <a:t>その他</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夫の職場が自宅に近くなり学童保育が必要なくなった。</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5"/>
                  </a:ext>
                </a:extLst>
              </a:tr>
              <a:tr h="362289">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ctr"/>
                      <a:r>
                        <a:rPr lang="ja-JP" altLang="en-US" sz="800" u="none" strike="noStrike" dirty="0">
                          <a:effectLst/>
                        </a:rPr>
                        <a:t>親と同居しているので親にみてもらう。学童がいない。</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6"/>
                  </a:ext>
                </a:extLst>
              </a:tr>
              <a:tr h="226431">
                <a:tc rowSpan="2">
                  <a:txBody>
                    <a:bodyPr/>
                    <a:lstStyle/>
                    <a:p>
                      <a:pPr algn="ctr" fontAlgn="ctr"/>
                      <a:r>
                        <a:rPr lang="ja-JP" altLang="en-US" sz="800" u="none" strike="noStrike" dirty="0">
                          <a:effectLst/>
                        </a:rPr>
                        <a:t>無職</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子どもがいない為。</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7"/>
                  </a:ext>
                </a:extLst>
              </a:tr>
              <a:tr h="226431">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l" fontAlgn="ctr"/>
                      <a:r>
                        <a:rPr lang="ja-JP" altLang="en-US" sz="800" u="none" strike="noStrike" dirty="0">
                          <a:effectLst/>
                        </a:rPr>
                        <a:t>夫が育児している。</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8"/>
                  </a:ext>
                </a:extLst>
              </a:tr>
              <a:tr h="331811">
                <a:tc>
                  <a:txBody>
                    <a:bodyPr/>
                    <a:lstStyle/>
                    <a:p>
                      <a:pPr algn="ctr" fontAlgn="ctr"/>
                      <a:r>
                        <a:rPr lang="ja-JP" altLang="en-US" sz="800" u="none" strike="noStrike" dirty="0">
                          <a:effectLst/>
                        </a:rPr>
                        <a:t>未婚</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子供を作る予定はない。すでに適応年齢を過ぎた。</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9"/>
                  </a:ext>
                </a:extLst>
              </a:tr>
              <a:tr h="362289">
                <a:tc>
                  <a:txBody>
                    <a:bodyPr/>
                    <a:lstStyle/>
                    <a:p>
                      <a:pPr algn="ctr" fontAlgn="ctr"/>
                      <a:r>
                        <a:rPr lang="ja-JP" altLang="en-US" sz="800" u="none" strike="noStrike" dirty="0">
                          <a:effectLst/>
                        </a:rPr>
                        <a:t>不明</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小学校の学童保育に入れたところ子供が激しく嫌がった。祖父母宅が近くにあるため。</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10"/>
                  </a:ext>
                </a:extLst>
              </a:tr>
            </a:tbl>
          </a:graphicData>
        </a:graphic>
      </p:graphicFrame>
      <p:graphicFrame>
        <p:nvGraphicFramePr>
          <p:cNvPr id="90" name="表 89"/>
          <p:cNvGraphicFramePr>
            <a:graphicFrameLocks noGrp="1"/>
          </p:cNvGraphicFramePr>
          <p:nvPr>
            <p:extLst/>
          </p:nvPr>
        </p:nvGraphicFramePr>
        <p:xfrm>
          <a:off x="3495150" y="1256554"/>
          <a:ext cx="2731986" cy="3887753"/>
        </p:xfrm>
        <a:graphic>
          <a:graphicData uri="http://schemas.openxmlformats.org/drawingml/2006/table">
            <a:tbl>
              <a:tblPr>
                <a:tableStyleId>{F5AB1C69-6EDB-4FF4-983F-18BD219EF322}</a:tableStyleId>
              </a:tblPr>
              <a:tblGrid>
                <a:gridCol w="450462">
                  <a:extLst>
                    <a:ext uri="{9D8B030D-6E8A-4147-A177-3AD203B41FA5}">
                      <a16:colId xmlns:a16="http://schemas.microsoft.com/office/drawing/2014/main" val="20000"/>
                    </a:ext>
                  </a:extLst>
                </a:gridCol>
                <a:gridCol w="2281524">
                  <a:extLst>
                    <a:ext uri="{9D8B030D-6E8A-4147-A177-3AD203B41FA5}">
                      <a16:colId xmlns:a16="http://schemas.microsoft.com/office/drawing/2014/main" val="20001"/>
                    </a:ext>
                  </a:extLst>
                </a:gridCol>
              </a:tblGrid>
              <a:tr h="349461">
                <a:tc>
                  <a:txBody>
                    <a:bodyPr/>
                    <a:lstStyle/>
                    <a:p>
                      <a:pPr algn="ctr" fontAlgn="ctr"/>
                      <a:r>
                        <a:rPr lang="ja-JP" altLang="en-US" sz="800" u="none" strike="noStrike" dirty="0">
                          <a:effectLst/>
                        </a:rPr>
                        <a:t>配偶者の職業</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ja-JP" altLang="en-US" sz="800" u="none" strike="noStrike" dirty="0">
                          <a:effectLst/>
                        </a:rPr>
                        <a:t>理由</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349461">
                <a:tc rowSpan="3">
                  <a:txBody>
                    <a:bodyPr/>
                    <a:lstStyle/>
                    <a:p>
                      <a:pPr algn="ctr" fontAlgn="ctr"/>
                      <a:r>
                        <a:rPr lang="ja-JP" altLang="en-US" sz="800" u="none" strike="noStrike" dirty="0">
                          <a:effectLst/>
                        </a:rPr>
                        <a:t>医師</a:t>
                      </a:r>
                      <a:endParaRPr lang="ja-JP" altLang="en-US" sz="800" b="0"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tc>
                  <a:txBody>
                    <a:bodyPr/>
                    <a:lstStyle/>
                    <a:p>
                      <a:pPr algn="l" fontAlgn="ctr"/>
                      <a:r>
                        <a:rPr lang="ja-JP" altLang="en-US" sz="800" u="none" strike="noStrike" dirty="0">
                          <a:effectLst/>
                        </a:rPr>
                        <a:t>自宅そばに妻の両親が住んでおり夕方から夜間は両親にお願いできるため。</a:t>
                      </a:r>
                      <a:endParaRPr lang="ja-JP" altLang="en-US" sz="800" b="0"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218413">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ctr"/>
                      <a:r>
                        <a:rPr lang="ja-JP" altLang="en-US" sz="800" u="none" strike="noStrike" dirty="0">
                          <a:effectLst/>
                        </a:rPr>
                        <a:t>祖父母と同居している。義母のサポートがある。</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2"/>
                  </a:ext>
                </a:extLst>
              </a:tr>
              <a:tr h="349461">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ctr"/>
                      <a:r>
                        <a:rPr lang="ja-JP" altLang="en-US" sz="800" u="none" strike="noStrike" dirty="0">
                          <a:effectLst/>
                        </a:rPr>
                        <a:t>妻が非常勤。妻の実家のサポートがある。一時通ったが合わなかった。</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3"/>
                  </a:ext>
                </a:extLst>
              </a:tr>
              <a:tr h="218413">
                <a:tc rowSpan="2">
                  <a:txBody>
                    <a:bodyPr/>
                    <a:lstStyle/>
                    <a:p>
                      <a:pPr algn="ctr" fontAlgn="ctr"/>
                      <a:r>
                        <a:rPr lang="ja-JP" altLang="en-US" sz="800" u="none" strike="noStrike" dirty="0">
                          <a:effectLst/>
                        </a:rPr>
                        <a:t>医療関係者</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妻はパート勤務。母も家にいる。習い事が多数。</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4"/>
                  </a:ext>
                </a:extLst>
              </a:tr>
              <a:tr h="218413">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ctr"/>
                      <a:r>
                        <a:rPr lang="ja-JP" altLang="en-US" sz="800" u="none" strike="noStrike" dirty="0">
                          <a:effectLst/>
                        </a:rPr>
                        <a:t>卒園した保育園の学童保育があるため。</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5"/>
                  </a:ext>
                </a:extLst>
              </a:tr>
              <a:tr h="349461">
                <a:tc rowSpan="2">
                  <a:txBody>
                    <a:bodyPr/>
                    <a:lstStyle/>
                    <a:p>
                      <a:pPr algn="ctr" fontAlgn="ctr"/>
                      <a:r>
                        <a:rPr lang="ja-JP" altLang="en-US" sz="800" u="none" strike="noStrike" dirty="0">
                          <a:effectLst/>
                        </a:rPr>
                        <a:t>その他</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家族で教育する。子供の帰宅時には父母いずれかが自宅にいる可能性が高いから。</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6"/>
                  </a:ext>
                </a:extLst>
              </a:tr>
              <a:tr h="218413">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ctr"/>
                      <a:r>
                        <a:rPr lang="ja-JP" altLang="en-US" sz="800" u="none" strike="noStrike" dirty="0">
                          <a:effectLst/>
                        </a:rPr>
                        <a:t>学童がいない。</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7"/>
                  </a:ext>
                </a:extLst>
              </a:tr>
              <a:tr h="349461">
                <a:tc rowSpan="3">
                  <a:txBody>
                    <a:bodyPr/>
                    <a:lstStyle/>
                    <a:p>
                      <a:pPr algn="ctr" fontAlgn="ctr"/>
                      <a:r>
                        <a:rPr lang="ja-JP" altLang="en-US" sz="800" u="none" strike="noStrike" dirty="0">
                          <a:effectLst/>
                        </a:rPr>
                        <a:t>無職</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妻が定職につく予定がないため。家族で対応が可能と考えられる。</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8"/>
                  </a:ext>
                </a:extLst>
              </a:tr>
              <a:tr h="349461">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ctr"/>
                      <a:r>
                        <a:rPr lang="ja-JP" altLang="en-US" sz="800" u="none" strike="noStrike" dirty="0">
                          <a:effectLst/>
                        </a:rPr>
                        <a:t>子供の人格形成のため、自立のため、教育のため、できれば母親にみてほしい。</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9"/>
                  </a:ext>
                </a:extLst>
              </a:tr>
              <a:tr h="349461">
                <a:tc vMerge="1">
                  <a:txBody>
                    <a:bodyPr/>
                    <a:lstStyle/>
                    <a:p>
                      <a:pPr algn="ctr" fontAlgn="ctr"/>
                      <a:endParaRPr lang="ja-JP" altLang="en-US" sz="900" b="0" i="0" u="none" strike="noStrike" dirty="0">
                        <a:solidFill>
                          <a:srgbClr val="000000"/>
                        </a:solidFill>
                        <a:effectLst/>
                        <a:latin typeface="+mn-ea"/>
                        <a:ea typeface="+mn-ea"/>
                      </a:endParaRPr>
                    </a:p>
                  </a:txBody>
                  <a:tcPr marL="45720" marR="4572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ctr"/>
                      <a:r>
                        <a:rPr lang="ja-JP" altLang="en-US" sz="800" u="none" strike="noStrike" dirty="0">
                          <a:effectLst/>
                        </a:rPr>
                        <a:t>妻は離職し専業主婦となったため。学童がいない。保育環境。</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10"/>
                  </a:ext>
                </a:extLst>
              </a:tr>
              <a:tr h="349461">
                <a:tc>
                  <a:txBody>
                    <a:bodyPr/>
                    <a:lstStyle/>
                    <a:p>
                      <a:pPr algn="ctr" fontAlgn="ctr"/>
                      <a:r>
                        <a:rPr lang="ja-JP" altLang="en-US" sz="800" u="none" strike="noStrike" dirty="0">
                          <a:effectLst/>
                        </a:rPr>
                        <a:t>未婚</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祖父母が在宅もしくは妻が専業なら在宅。塾や習い事を入れるだろうから。</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11"/>
                  </a:ext>
                </a:extLst>
              </a:tr>
              <a:tr h="218413">
                <a:tc>
                  <a:txBody>
                    <a:bodyPr/>
                    <a:lstStyle/>
                    <a:p>
                      <a:pPr algn="ctr" fontAlgn="ctr"/>
                      <a:r>
                        <a:rPr lang="ja-JP" altLang="en-US" sz="800" u="none" strike="noStrike" dirty="0">
                          <a:effectLst/>
                        </a:rPr>
                        <a:t>不明</a:t>
                      </a:r>
                      <a:endParaRPr lang="ja-JP" altLang="en-US" sz="800" b="0" i="0" u="none" strike="noStrike" dirty="0">
                        <a:solidFill>
                          <a:srgbClr val="000000"/>
                        </a:solidFill>
                        <a:effectLst/>
                        <a:latin typeface="+mn-ea"/>
                        <a:ea typeface="+mn-ea"/>
                      </a:endParaRPr>
                    </a:p>
                  </a:txBody>
                  <a:tcPr marL="41476" marR="41476" marT="41476" marB="41476" anchor="ctr"/>
                </a:tc>
                <a:tc>
                  <a:txBody>
                    <a:bodyPr/>
                    <a:lstStyle/>
                    <a:p>
                      <a:pPr algn="l" fontAlgn="ctr"/>
                      <a:r>
                        <a:rPr lang="ja-JP" altLang="en-US" sz="800" u="none" strike="noStrike" dirty="0">
                          <a:effectLst/>
                        </a:rPr>
                        <a:t>妻がすでに離職している。地理的な問題。</a:t>
                      </a:r>
                      <a:endParaRPr lang="ja-JP" altLang="en-US" sz="800" b="0"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12"/>
                  </a:ext>
                </a:extLst>
              </a:tr>
            </a:tbl>
          </a:graphicData>
        </a:graphic>
      </p:graphicFrame>
      <p:sp>
        <p:nvSpPr>
          <p:cNvPr id="91" name="テキスト ボックス 2"/>
          <p:cNvSpPr txBox="1"/>
          <p:nvPr/>
        </p:nvSpPr>
        <p:spPr>
          <a:xfrm>
            <a:off x="665667" y="4813300"/>
            <a:ext cx="2698665" cy="3715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7" b="1" dirty="0">
                <a:solidFill>
                  <a:sysClr val="windowText" lastClr="000000"/>
                </a:solidFill>
                <a:latin typeface="小塚ゴシック Pr6N B"/>
                <a:ea typeface="小塚ゴシック Pr6N B"/>
              </a:rPr>
              <a:t>利用中の学童保育について、不便な点・要望があれば教えてください。</a:t>
            </a:r>
          </a:p>
        </p:txBody>
      </p:sp>
      <p:sp>
        <p:nvSpPr>
          <p:cNvPr id="95" name="コンテンツ プレースホルダー 3"/>
          <p:cNvSpPr txBox="1">
            <a:spLocks/>
          </p:cNvSpPr>
          <p:nvPr/>
        </p:nvSpPr>
        <p:spPr>
          <a:xfrm>
            <a:off x="665667" y="5181809"/>
            <a:ext cx="2729160" cy="3845605"/>
          </a:xfrm>
          <a:prstGeom prst="rect">
            <a:avLst/>
          </a:prstGeom>
          <a:noFill/>
        </p:spPr>
        <p:txBody>
          <a:bodyPr wrap="square" rtlCol="0" anchor="ctr">
            <a:spAutoFit/>
          </a:bodyPr>
          <a:lstStyle>
            <a:defPPr>
              <a:defRPr lang="ja-JP"/>
            </a:defPPr>
            <a:lvl1pPr defTabSz="914400">
              <a:lnSpc>
                <a:spcPct val="120000"/>
              </a:lnSpc>
              <a:defRPr sz="1000"/>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162741" indent="-162741" algn="just">
              <a:lnSpc>
                <a:spcPct val="130000"/>
              </a:lnSpc>
              <a:buFont typeface="Arial" panose="020B0604020202020204" pitchFamily="34" charset="0"/>
              <a:buChar char="•"/>
            </a:pPr>
            <a:r>
              <a:rPr lang="en-US" altLang="ja-JP" sz="816" dirty="0">
                <a:solidFill>
                  <a:sysClr val="windowText" lastClr="000000"/>
                </a:solidFill>
              </a:rPr>
              <a:t>18</a:t>
            </a:r>
            <a:r>
              <a:rPr lang="ja-JP" altLang="ja-JP" sz="816" dirty="0">
                <a:solidFill>
                  <a:sysClr val="windowText" lastClr="000000"/>
                </a:solidFill>
              </a:rPr>
              <a:t>時までに迎えに行くことは困難。</a:t>
            </a:r>
            <a:r>
              <a:rPr lang="ja-JP" altLang="en-US" sz="816" dirty="0">
                <a:solidFill>
                  <a:sysClr val="windowText" lastClr="000000"/>
                </a:solidFill>
              </a:rPr>
              <a:t>職場から学童までの迎えに要する時間、渋滞を考慮するとフルでは働きづらい。</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利用できる学年の制限がある。</a:t>
            </a:r>
            <a:r>
              <a:rPr lang="ja-JP" altLang="ja-JP" sz="816" spc="-91" dirty="0">
                <a:solidFill>
                  <a:sysClr val="windowText" lastClr="000000"/>
                </a:solidFill>
              </a:rPr>
              <a:t>（低学年</a:t>
            </a:r>
            <a:r>
              <a:rPr lang="ja-JP" altLang="en-US" sz="816" spc="-91" dirty="0">
                <a:solidFill>
                  <a:sysClr val="windowText" lastClr="000000"/>
                </a:solidFill>
              </a:rPr>
              <a:t>のみ利用可</a:t>
            </a:r>
            <a:r>
              <a:rPr lang="ja-JP" altLang="ja-JP" sz="816" spc="-91" dirty="0">
                <a:solidFill>
                  <a:sysClr val="windowText" lastClr="000000"/>
                </a:solidFill>
              </a:rPr>
              <a:t>）</a:t>
            </a:r>
            <a:endParaRPr lang="en-US" altLang="ja-JP" sz="816" spc="-91"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小学</a:t>
            </a:r>
            <a:r>
              <a:rPr lang="en-US" altLang="ja-JP" sz="816" dirty="0">
                <a:solidFill>
                  <a:sysClr val="windowText" lastClr="000000"/>
                </a:solidFill>
              </a:rPr>
              <a:t>3</a:t>
            </a:r>
            <a:r>
              <a:rPr lang="ja-JP" altLang="ja-JP" sz="816" dirty="0">
                <a:solidFill>
                  <a:sysClr val="windowText" lastClr="000000"/>
                </a:solidFill>
              </a:rPr>
              <a:t>年生までの利用となっており小学</a:t>
            </a:r>
            <a:r>
              <a:rPr lang="en-US" altLang="ja-JP" sz="816" dirty="0">
                <a:solidFill>
                  <a:sysClr val="windowText" lastClr="000000"/>
                </a:solidFill>
              </a:rPr>
              <a:t>4</a:t>
            </a:r>
            <a:r>
              <a:rPr lang="ja-JP" altLang="ja-JP" sz="816" dirty="0">
                <a:solidFill>
                  <a:sysClr val="windowText" lastClr="000000"/>
                </a:solidFill>
              </a:rPr>
              <a:t>年生から</a:t>
            </a:r>
            <a:r>
              <a:rPr lang="en-US" altLang="ja-JP" sz="816" dirty="0">
                <a:solidFill>
                  <a:sysClr val="windowText" lastClr="000000"/>
                </a:solidFill>
              </a:rPr>
              <a:t>1</a:t>
            </a:r>
            <a:r>
              <a:rPr lang="ja-JP" altLang="ja-JP" sz="816" dirty="0">
                <a:solidFill>
                  <a:sysClr val="windowText" lastClr="000000"/>
                </a:solidFill>
              </a:rPr>
              <a:t>人で留守番となることが心配。</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台風・学級閉鎖があると学童も休みになる。</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利用時間が短く学童保育後に再度預ける必要がある。予約システムや保育の質を考えてもらえると嬉しい。</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学習時間が短い気がする。帰宅が遅く、帰ってからの学習時間確保が難しい。</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en-US" sz="816" dirty="0">
                <a:solidFill>
                  <a:sysClr val="windowText" lastClr="000000"/>
                </a:solidFill>
              </a:rPr>
              <a:t>宿題を済ませる程度なので教育が不十分になりがち。</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利用人数に比べて学童スペースが非常に狭い箇所もあり子供達も先生方も大変そう</a:t>
            </a:r>
            <a:r>
              <a:rPr lang="ja-JP" altLang="en-US" sz="816" dirty="0">
                <a:solidFill>
                  <a:sysClr val="windowText" lastClr="000000"/>
                </a:solidFill>
              </a:rPr>
              <a:t>。</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en-US" sz="816" spc="-45" dirty="0">
                <a:solidFill>
                  <a:sysClr val="windowText" lastClr="000000"/>
                </a:solidFill>
              </a:rPr>
              <a:t>学童保育は人数が多くて指導員の目が行き届いてない。</a:t>
            </a:r>
            <a:endParaRPr lang="en-US" altLang="ja-JP" sz="816" spc="-45"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夏休みは弁当持参である。</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家庭的な雰囲気だとありがたく、経験や指導のできる方が指導者だとよい。</a:t>
            </a:r>
          </a:p>
          <a:p>
            <a:pPr marL="162741" indent="-162741" algn="just">
              <a:lnSpc>
                <a:spcPct val="130000"/>
              </a:lnSpc>
              <a:buFont typeface="Arial" panose="020B0604020202020204" pitchFamily="34" charset="0"/>
              <a:buChar char="•"/>
            </a:pPr>
            <a:r>
              <a:rPr lang="ja-JP" altLang="ja-JP" sz="816" dirty="0">
                <a:solidFill>
                  <a:sysClr val="windowText" lastClr="000000"/>
                </a:solidFill>
              </a:rPr>
              <a:t>日</a:t>
            </a:r>
            <a:r>
              <a:rPr lang="ja-JP" altLang="en-US" sz="816" dirty="0">
                <a:solidFill>
                  <a:sysClr val="windowText" lastClr="000000"/>
                </a:solidFill>
              </a:rPr>
              <a:t>曜日</a:t>
            </a:r>
            <a:r>
              <a:rPr lang="ja-JP" altLang="ja-JP" sz="816" dirty="0">
                <a:solidFill>
                  <a:sysClr val="windowText" lastClr="000000"/>
                </a:solidFill>
              </a:rPr>
              <a:t>も利用できたらいい。</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ja-JP" sz="816" dirty="0">
                <a:solidFill>
                  <a:sysClr val="windowText" lastClr="000000"/>
                </a:solidFill>
              </a:rPr>
              <a:t>何らかの教育的な事が少しでもできればありがたい。</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en-US" sz="816" dirty="0">
                <a:solidFill>
                  <a:sysClr val="windowText" lastClr="000000"/>
                </a:solidFill>
              </a:rPr>
              <a:t>学校の学童保育は責任問題の認識の矛盾があり辞めました。仕事中に呼び出され責任追及された。</a:t>
            </a:r>
            <a:endParaRPr lang="en-US" altLang="ja-JP" sz="816" dirty="0">
              <a:solidFill>
                <a:sysClr val="windowText" lastClr="000000"/>
              </a:solidFill>
            </a:endParaRPr>
          </a:p>
          <a:p>
            <a:pPr marL="162741" indent="-162741" algn="just">
              <a:lnSpc>
                <a:spcPct val="130000"/>
              </a:lnSpc>
              <a:buFont typeface="Arial" panose="020B0604020202020204" pitchFamily="34" charset="0"/>
              <a:buChar char="•"/>
            </a:pPr>
            <a:r>
              <a:rPr lang="ja-JP" altLang="en-US" sz="816" spc="-45" dirty="0">
                <a:solidFill>
                  <a:sysClr val="windowText" lastClr="000000"/>
                </a:solidFill>
              </a:rPr>
              <a:t>延長時間の対応など場所により異なる印象をもちます。</a:t>
            </a:r>
            <a:endParaRPr lang="en-US" altLang="ja-JP" sz="816" spc="-45" dirty="0">
              <a:solidFill>
                <a:sysClr val="windowText" lastClr="000000"/>
              </a:solidFill>
            </a:endParaRPr>
          </a:p>
        </p:txBody>
      </p:sp>
      <p:sp>
        <p:nvSpPr>
          <p:cNvPr id="96" name="タイトル 1"/>
          <p:cNvSpPr txBox="1">
            <a:spLocks/>
          </p:cNvSpPr>
          <p:nvPr/>
        </p:nvSpPr>
        <p:spPr>
          <a:xfrm>
            <a:off x="673009" y="759521"/>
            <a:ext cx="2691323" cy="296521"/>
          </a:xfrm>
          <a:prstGeom prst="rect">
            <a:avLst/>
          </a:prstGeom>
        </p:spPr>
        <p:txBody>
          <a:bodyPr>
            <a:noAutofit/>
          </a:bodyPr>
          <a:lstStyle>
            <a:lvl1pPr algn="l" defTabSz="1425495" rtl="0" eaLnBrk="1" latinLnBrk="0" hangingPunct="1">
              <a:lnSpc>
                <a:spcPct val="150000"/>
              </a:lnSpc>
              <a:spcBef>
                <a:spcPct val="0"/>
              </a:spcBef>
              <a:buNone/>
              <a:defRPr kumimoji="1" sz="2600" kern="1200">
                <a:solidFill>
                  <a:schemeClr val="tx1"/>
                </a:solidFill>
                <a:latin typeface="小塚ゴシック Pr6N B" panose="020B0800000000000000" pitchFamily="34" charset="-128"/>
                <a:ea typeface="小塚ゴシック Pr6N B" panose="020B0800000000000000" pitchFamily="34" charset="-128"/>
                <a:cs typeface="+mj-cs"/>
              </a:defRPr>
            </a:lvl1pPr>
          </a:lstStyle>
          <a:p>
            <a:r>
              <a:rPr lang="ja-JP" altLang="en-US" sz="907" b="1" dirty="0">
                <a:solidFill>
                  <a:sysClr val="windowText" lastClr="000000"/>
                </a:solidFill>
              </a:rPr>
              <a:t>何時までの学童保育が必要だと考えますか？</a:t>
            </a:r>
          </a:p>
        </p:txBody>
      </p:sp>
      <p:graphicFrame>
        <p:nvGraphicFramePr>
          <p:cNvPr id="97" name="コンテンツ プレースホルダー 5"/>
          <p:cNvGraphicFramePr>
            <a:graphicFrameLocks/>
          </p:cNvGraphicFramePr>
          <p:nvPr>
            <p:extLst/>
          </p:nvPr>
        </p:nvGraphicFramePr>
        <p:xfrm>
          <a:off x="834941" y="1103274"/>
          <a:ext cx="1048777" cy="1451674"/>
        </p:xfrm>
        <a:graphic>
          <a:graphicData uri="http://schemas.openxmlformats.org/drawingml/2006/table">
            <a:tbl>
              <a:tblPr>
                <a:tableStyleId>{F5AB1C69-6EDB-4FF4-983F-18BD219EF322}</a:tableStyleId>
              </a:tblPr>
              <a:tblGrid>
                <a:gridCol w="624216">
                  <a:extLst>
                    <a:ext uri="{9D8B030D-6E8A-4147-A177-3AD203B41FA5}">
                      <a16:colId xmlns:a16="http://schemas.microsoft.com/office/drawing/2014/main" val="20000"/>
                    </a:ext>
                  </a:extLst>
                </a:gridCol>
                <a:gridCol w="424561">
                  <a:extLst>
                    <a:ext uri="{9D8B030D-6E8A-4147-A177-3AD203B41FA5}">
                      <a16:colId xmlns:a16="http://schemas.microsoft.com/office/drawing/2014/main" val="20001"/>
                    </a:ext>
                  </a:extLst>
                </a:gridCol>
              </a:tblGrid>
              <a:tr h="207382">
                <a:tc>
                  <a:txBody>
                    <a:bodyPr/>
                    <a:lstStyle/>
                    <a:p>
                      <a:pPr algn="ctr" fontAlgn="ctr"/>
                      <a:r>
                        <a:rPr lang="ja-JP" altLang="en-US" sz="800" u="none" strike="noStrike" dirty="0">
                          <a:effectLst/>
                        </a:rPr>
                        <a:t>時間</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ja-JP" altLang="en-US" sz="800" u="none" strike="noStrike" dirty="0">
                          <a:effectLst/>
                        </a:rPr>
                        <a:t>人数</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207382">
                <a:tc>
                  <a:txBody>
                    <a:bodyPr/>
                    <a:lstStyle/>
                    <a:p>
                      <a:pPr algn="ctr" fontAlgn="ctr"/>
                      <a:r>
                        <a:rPr lang="en-US" altLang="ja-JP" sz="800" u="none" strike="noStrike" dirty="0">
                          <a:effectLst/>
                        </a:rPr>
                        <a:t>18</a:t>
                      </a:r>
                      <a:r>
                        <a:rPr lang="ja-JP" altLang="en-US" sz="800" u="none" strike="noStrike" dirty="0">
                          <a:effectLst/>
                        </a:rPr>
                        <a:t>時まで</a:t>
                      </a:r>
                      <a:endParaRPr lang="ja-JP" altLang="en-US" sz="800" b="1"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u="none" strike="noStrike" dirty="0">
                          <a:effectLst/>
                        </a:rPr>
                        <a:t>93</a:t>
                      </a:r>
                      <a:endParaRPr lang="en-US" altLang="ja-JP" sz="800" b="1"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207382">
                <a:tc>
                  <a:txBody>
                    <a:bodyPr/>
                    <a:lstStyle/>
                    <a:p>
                      <a:pPr algn="ctr" fontAlgn="ctr"/>
                      <a:r>
                        <a:rPr lang="en-US" altLang="ja-JP" sz="800" u="none" strike="noStrike" dirty="0">
                          <a:effectLst/>
                        </a:rPr>
                        <a:t>19</a:t>
                      </a:r>
                      <a:r>
                        <a:rPr lang="ja-JP" altLang="en-US" sz="800" u="none" strike="noStrike" dirty="0">
                          <a:effectLst/>
                        </a:rPr>
                        <a:t>時まで</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217</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2"/>
                  </a:ext>
                </a:extLst>
              </a:tr>
              <a:tr h="207382">
                <a:tc>
                  <a:txBody>
                    <a:bodyPr/>
                    <a:lstStyle/>
                    <a:p>
                      <a:pPr algn="ctr" fontAlgn="ctr"/>
                      <a:r>
                        <a:rPr lang="en-US" altLang="ja-JP" sz="800" u="none" strike="noStrike" dirty="0">
                          <a:effectLst/>
                        </a:rPr>
                        <a:t>20</a:t>
                      </a:r>
                      <a:r>
                        <a:rPr lang="ja-JP" altLang="en-US" sz="800" u="none" strike="noStrike" dirty="0">
                          <a:effectLst/>
                        </a:rPr>
                        <a:t>時まで</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108</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3"/>
                  </a:ext>
                </a:extLst>
              </a:tr>
              <a:tr h="207382">
                <a:tc>
                  <a:txBody>
                    <a:bodyPr/>
                    <a:lstStyle/>
                    <a:p>
                      <a:pPr algn="ctr" fontAlgn="ctr"/>
                      <a:r>
                        <a:rPr lang="en-US" altLang="ja-JP" sz="800" u="none" strike="noStrike" dirty="0">
                          <a:effectLst/>
                        </a:rPr>
                        <a:t>21</a:t>
                      </a:r>
                      <a:r>
                        <a:rPr lang="ja-JP" altLang="en-US" sz="800" u="none" strike="noStrike" dirty="0">
                          <a:effectLst/>
                        </a:rPr>
                        <a:t>時まで</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30</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4"/>
                  </a:ext>
                </a:extLst>
              </a:tr>
              <a:tr h="207382">
                <a:tc>
                  <a:txBody>
                    <a:bodyPr/>
                    <a:lstStyle/>
                    <a:p>
                      <a:pPr algn="ctr" fontAlgn="ctr"/>
                      <a:r>
                        <a:rPr lang="en-US" altLang="ja-JP" sz="800" u="none" strike="noStrike" dirty="0">
                          <a:effectLst/>
                        </a:rPr>
                        <a:t>22</a:t>
                      </a:r>
                      <a:r>
                        <a:rPr lang="ja-JP" altLang="en-US" sz="800" u="none" strike="noStrike" dirty="0">
                          <a:effectLst/>
                        </a:rPr>
                        <a:t>時まで</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26</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5"/>
                  </a:ext>
                </a:extLst>
              </a:tr>
              <a:tr h="207382">
                <a:tc>
                  <a:txBody>
                    <a:bodyPr/>
                    <a:lstStyle/>
                    <a:p>
                      <a:pPr algn="ctr" fontAlgn="ctr"/>
                      <a:r>
                        <a:rPr lang="ja-JP" altLang="en-US" sz="800" u="none" strike="noStrike" dirty="0">
                          <a:effectLst/>
                        </a:rPr>
                        <a:t>そのほか</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8</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6"/>
                  </a:ext>
                </a:extLst>
              </a:tr>
            </a:tbl>
          </a:graphicData>
        </a:graphic>
      </p:graphicFrame>
      <p:sp>
        <p:nvSpPr>
          <p:cNvPr id="98" name="テキスト ボックス 97"/>
          <p:cNvSpPr txBox="1"/>
          <p:nvPr/>
        </p:nvSpPr>
        <p:spPr>
          <a:xfrm>
            <a:off x="1912265" y="1251185"/>
            <a:ext cx="1482562" cy="1297791"/>
          </a:xfrm>
          <a:prstGeom prst="rect">
            <a:avLst/>
          </a:prstGeom>
          <a:noFill/>
        </p:spPr>
        <p:txBody>
          <a:bodyPr wrap="square" rtlCol="0">
            <a:spAutoFit/>
          </a:bodyPr>
          <a:lstStyle>
            <a:defPPr>
              <a:defRPr lang="ja-JP"/>
            </a:defPPr>
            <a:lvl1pPr defTabSz="914400">
              <a:lnSpc>
                <a:spcPct val="120000"/>
              </a:lnSpc>
              <a:defRPr sz="1000"/>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ja-JP" altLang="en-US" sz="816" dirty="0">
                <a:solidFill>
                  <a:sysClr val="windowText" lastClr="000000"/>
                </a:solidFill>
              </a:rPr>
              <a:t>そのほか</a:t>
            </a:r>
            <a:endParaRPr lang="en-US" altLang="ja-JP" sz="816" dirty="0">
              <a:solidFill>
                <a:sysClr val="windowText" lastClr="000000"/>
              </a:solidFill>
            </a:endParaRPr>
          </a:p>
          <a:p>
            <a:r>
              <a:rPr lang="ja-JP" altLang="en-US" sz="816" dirty="0">
                <a:solidFill>
                  <a:sysClr val="windowText" lastClr="000000"/>
                </a:solidFill>
              </a:rPr>
              <a:t>・</a:t>
            </a:r>
            <a:r>
              <a:rPr lang="en-US" altLang="ja-JP" sz="816" dirty="0">
                <a:solidFill>
                  <a:sysClr val="windowText" lastClr="000000"/>
                </a:solidFill>
              </a:rPr>
              <a:t>17</a:t>
            </a:r>
            <a:r>
              <a:rPr lang="ja-JP" altLang="en-US" sz="816" dirty="0">
                <a:solidFill>
                  <a:sysClr val="windowText" lastClr="000000"/>
                </a:solidFill>
              </a:rPr>
              <a:t>時まで</a:t>
            </a:r>
            <a:endParaRPr lang="en-US" altLang="ja-JP" sz="816" dirty="0">
              <a:solidFill>
                <a:sysClr val="windowText" lastClr="000000"/>
              </a:solidFill>
            </a:endParaRPr>
          </a:p>
          <a:p>
            <a:r>
              <a:rPr lang="ja-JP" altLang="en-US" sz="816" dirty="0">
                <a:solidFill>
                  <a:sysClr val="windowText" lastClr="000000"/>
                </a:solidFill>
              </a:rPr>
              <a:t>・お迎えまで</a:t>
            </a:r>
            <a:endParaRPr lang="en-US" altLang="ja-JP" sz="816" dirty="0">
              <a:solidFill>
                <a:sysClr val="windowText" lastClr="000000"/>
              </a:solidFill>
            </a:endParaRPr>
          </a:p>
          <a:p>
            <a:r>
              <a:rPr lang="ja-JP" altLang="en-US" sz="816" dirty="0">
                <a:solidFill>
                  <a:sysClr val="windowText" lastClr="000000"/>
                </a:solidFill>
              </a:rPr>
              <a:t>・希望する時間</a:t>
            </a:r>
            <a:endParaRPr lang="en-US" altLang="ja-JP" sz="816" dirty="0">
              <a:solidFill>
                <a:sysClr val="windowText" lastClr="000000"/>
              </a:solidFill>
            </a:endParaRPr>
          </a:p>
          <a:p>
            <a:r>
              <a:rPr lang="ja-JP" altLang="en-US" sz="816" dirty="0">
                <a:solidFill>
                  <a:sysClr val="windowText" lastClr="000000"/>
                </a:solidFill>
              </a:rPr>
              <a:t>・土・日まで</a:t>
            </a:r>
            <a:endParaRPr lang="en-US" altLang="ja-JP" sz="816" dirty="0">
              <a:solidFill>
                <a:sysClr val="windowText" lastClr="000000"/>
              </a:solidFill>
            </a:endParaRPr>
          </a:p>
          <a:p>
            <a:r>
              <a:rPr lang="ja-JP" altLang="en-US" sz="816" dirty="0">
                <a:solidFill>
                  <a:sysClr val="windowText" lastClr="000000"/>
                </a:solidFill>
              </a:rPr>
              <a:t>・</a:t>
            </a:r>
            <a:r>
              <a:rPr lang="en-US" altLang="ja-JP" sz="816" dirty="0">
                <a:solidFill>
                  <a:sysClr val="windowText" lastClr="000000"/>
                </a:solidFill>
              </a:rPr>
              <a:t>24</a:t>
            </a:r>
            <a:r>
              <a:rPr lang="ja-JP" altLang="en-US" sz="816" dirty="0">
                <a:solidFill>
                  <a:sysClr val="windowText" lastClr="000000"/>
                </a:solidFill>
              </a:rPr>
              <a:t>時まで（</a:t>
            </a:r>
            <a:r>
              <a:rPr lang="en-US" altLang="ja-JP" sz="816" dirty="0">
                <a:solidFill>
                  <a:sysClr val="windowText" lastClr="000000"/>
                </a:solidFill>
              </a:rPr>
              <a:t>2</a:t>
            </a:r>
            <a:r>
              <a:rPr lang="ja-JP" altLang="en-US" sz="816" dirty="0">
                <a:solidFill>
                  <a:sysClr val="windowText" lastClr="000000"/>
                </a:solidFill>
              </a:rPr>
              <a:t>人）</a:t>
            </a:r>
            <a:endParaRPr lang="en-US" altLang="ja-JP" sz="816" dirty="0">
              <a:solidFill>
                <a:sysClr val="windowText" lastClr="000000"/>
              </a:solidFill>
            </a:endParaRPr>
          </a:p>
          <a:p>
            <a:r>
              <a:rPr lang="ja-JP" altLang="en-US" sz="816" dirty="0">
                <a:solidFill>
                  <a:sysClr val="windowText" lastClr="000000"/>
                </a:solidFill>
              </a:rPr>
              <a:t>・無制限</a:t>
            </a:r>
            <a:endParaRPr lang="en-US" altLang="ja-JP" sz="816" dirty="0">
              <a:solidFill>
                <a:sysClr val="windowText" lastClr="000000"/>
              </a:solidFill>
            </a:endParaRPr>
          </a:p>
          <a:p>
            <a:r>
              <a:rPr lang="ja-JP" altLang="en-US" sz="816" dirty="0">
                <a:solidFill>
                  <a:sysClr val="windowText" lastClr="000000"/>
                </a:solidFill>
              </a:rPr>
              <a:t>・</a:t>
            </a:r>
            <a:r>
              <a:rPr lang="en-US" altLang="ja-JP" sz="816" dirty="0">
                <a:solidFill>
                  <a:sysClr val="windowText" lastClr="000000"/>
                </a:solidFill>
              </a:rPr>
              <a:t>18</a:t>
            </a:r>
            <a:r>
              <a:rPr lang="ja-JP" altLang="en-US" sz="816" dirty="0">
                <a:solidFill>
                  <a:sysClr val="windowText" lastClr="000000"/>
                </a:solidFill>
              </a:rPr>
              <a:t>時もしくは</a:t>
            </a:r>
            <a:r>
              <a:rPr lang="en-US" altLang="ja-JP" sz="816" dirty="0">
                <a:solidFill>
                  <a:sysClr val="windowText" lastClr="000000"/>
                </a:solidFill>
              </a:rPr>
              <a:t>19</a:t>
            </a:r>
            <a:r>
              <a:rPr lang="ja-JP" altLang="en-US" sz="816" dirty="0">
                <a:solidFill>
                  <a:sysClr val="windowText" lastClr="000000"/>
                </a:solidFill>
              </a:rPr>
              <a:t>時まで</a:t>
            </a:r>
            <a:endParaRPr lang="en-US" altLang="ja-JP" sz="816" dirty="0">
              <a:solidFill>
                <a:sysClr val="windowText" lastClr="000000"/>
              </a:solidFill>
            </a:endParaRPr>
          </a:p>
        </p:txBody>
      </p:sp>
      <p:sp>
        <p:nvSpPr>
          <p:cNvPr id="99" name="テキスト ボックス 98"/>
          <p:cNvSpPr txBox="1"/>
          <p:nvPr/>
        </p:nvSpPr>
        <p:spPr>
          <a:xfrm>
            <a:off x="1832722" y="3301925"/>
            <a:ext cx="1714791" cy="1147109"/>
          </a:xfrm>
          <a:prstGeom prst="rect">
            <a:avLst/>
          </a:prstGeom>
          <a:noFill/>
        </p:spPr>
        <p:txBody>
          <a:bodyPr wrap="square" rtlCol="0">
            <a:spAutoFit/>
          </a:bodyPr>
          <a:lstStyle>
            <a:defPPr>
              <a:defRPr lang="ja-JP"/>
            </a:defPPr>
            <a:lvl1pPr defTabSz="914400">
              <a:lnSpc>
                <a:spcPct val="120000"/>
              </a:lnSpc>
              <a:defRPr sz="1000"/>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ja-JP" altLang="en-US" sz="816" dirty="0">
                <a:solidFill>
                  <a:sysClr val="windowText" lastClr="000000"/>
                </a:solidFill>
              </a:rPr>
              <a:t>そのほか</a:t>
            </a:r>
            <a:endParaRPr lang="en-US" altLang="ja-JP" sz="816" dirty="0">
              <a:solidFill>
                <a:sysClr val="windowText" lastClr="000000"/>
              </a:solidFill>
            </a:endParaRPr>
          </a:p>
          <a:p>
            <a:r>
              <a:rPr lang="ja-JP" altLang="en-US" sz="816" dirty="0">
                <a:solidFill>
                  <a:sysClr val="windowText" lastClr="000000"/>
                </a:solidFill>
              </a:rPr>
              <a:t>・</a:t>
            </a:r>
            <a:r>
              <a:rPr lang="en-US" altLang="ja-JP" sz="816" dirty="0">
                <a:solidFill>
                  <a:sysClr val="windowText" lastClr="000000"/>
                </a:solidFill>
              </a:rPr>
              <a:t>15</a:t>
            </a:r>
            <a:r>
              <a:rPr lang="ja-JP" altLang="en-US" sz="816" dirty="0">
                <a:solidFill>
                  <a:sysClr val="windowText" lastClr="000000"/>
                </a:solidFill>
              </a:rPr>
              <a:t>歳まで</a:t>
            </a:r>
            <a:endParaRPr lang="en-US" altLang="ja-JP" sz="816" dirty="0">
              <a:solidFill>
                <a:sysClr val="windowText" lastClr="000000"/>
              </a:solidFill>
            </a:endParaRPr>
          </a:p>
          <a:p>
            <a:r>
              <a:rPr lang="ja-JP" altLang="en-US" sz="816" dirty="0">
                <a:solidFill>
                  <a:sysClr val="windowText" lastClr="000000"/>
                </a:solidFill>
              </a:rPr>
              <a:t>・小学入学前まで</a:t>
            </a:r>
            <a:endParaRPr lang="en-US" altLang="ja-JP" sz="816" dirty="0">
              <a:solidFill>
                <a:sysClr val="windowText" lastClr="000000"/>
              </a:solidFill>
            </a:endParaRPr>
          </a:p>
          <a:p>
            <a:r>
              <a:rPr lang="ja-JP" altLang="en-US" sz="816" dirty="0">
                <a:solidFill>
                  <a:sysClr val="windowText" lastClr="000000"/>
                </a:solidFill>
              </a:rPr>
              <a:t>・</a:t>
            </a:r>
            <a:r>
              <a:rPr lang="en-US" altLang="ja-JP" sz="816" dirty="0">
                <a:solidFill>
                  <a:sysClr val="windowText" lastClr="000000"/>
                </a:solidFill>
              </a:rPr>
              <a:t>5</a:t>
            </a:r>
            <a:r>
              <a:rPr lang="ja-JP" altLang="en-US" sz="816" dirty="0">
                <a:solidFill>
                  <a:sysClr val="windowText" lastClr="000000"/>
                </a:solidFill>
              </a:rPr>
              <a:t>歳まで</a:t>
            </a:r>
            <a:endParaRPr lang="en-US" altLang="ja-JP" sz="816" dirty="0">
              <a:solidFill>
                <a:sysClr val="windowText" lastClr="000000"/>
              </a:solidFill>
            </a:endParaRPr>
          </a:p>
          <a:p>
            <a:r>
              <a:rPr lang="ja-JP" altLang="en-US" sz="816" dirty="0">
                <a:solidFill>
                  <a:sysClr val="windowText" lastClr="000000"/>
                </a:solidFill>
              </a:rPr>
              <a:t>・兄弟に応じて年齢関係なしに。</a:t>
            </a:r>
            <a:endParaRPr lang="en-US" altLang="ja-JP" sz="816" dirty="0">
              <a:solidFill>
                <a:sysClr val="windowText" lastClr="000000"/>
              </a:solidFill>
            </a:endParaRPr>
          </a:p>
          <a:p>
            <a:r>
              <a:rPr lang="ja-JP" altLang="en-US" sz="816" dirty="0">
                <a:solidFill>
                  <a:sysClr val="windowText" lastClr="000000"/>
                </a:solidFill>
              </a:rPr>
              <a:t>・個人個人違うので分からない。</a:t>
            </a:r>
            <a:endParaRPr lang="en-US" altLang="ja-JP" sz="816" dirty="0">
              <a:solidFill>
                <a:sysClr val="windowText" lastClr="000000"/>
              </a:solidFill>
            </a:endParaRPr>
          </a:p>
          <a:p>
            <a:r>
              <a:rPr lang="ja-JP" altLang="en-US" sz="816" dirty="0">
                <a:solidFill>
                  <a:sysClr val="windowText" lastClr="000000"/>
                </a:solidFill>
              </a:rPr>
              <a:t>・</a:t>
            </a:r>
            <a:r>
              <a:rPr lang="en-US" altLang="ja-JP" sz="816" dirty="0">
                <a:solidFill>
                  <a:sysClr val="windowText" lastClr="000000"/>
                </a:solidFill>
              </a:rPr>
              <a:t>6</a:t>
            </a:r>
            <a:r>
              <a:rPr lang="ja-JP" altLang="en-US" sz="816" dirty="0">
                <a:solidFill>
                  <a:sysClr val="windowText" lastClr="000000"/>
                </a:solidFill>
              </a:rPr>
              <a:t>歳まで</a:t>
            </a:r>
          </a:p>
        </p:txBody>
      </p:sp>
      <p:graphicFrame>
        <p:nvGraphicFramePr>
          <p:cNvPr id="100" name="表 99"/>
          <p:cNvGraphicFramePr>
            <a:graphicFrameLocks noGrp="1"/>
          </p:cNvGraphicFramePr>
          <p:nvPr>
            <p:extLst/>
          </p:nvPr>
        </p:nvGraphicFramePr>
        <p:xfrm>
          <a:off x="824947" y="3121464"/>
          <a:ext cx="1049669" cy="1433710"/>
        </p:xfrm>
        <a:graphic>
          <a:graphicData uri="http://schemas.openxmlformats.org/drawingml/2006/table">
            <a:tbl>
              <a:tblPr>
                <a:tableStyleId>{F5AB1C69-6EDB-4FF4-983F-18BD219EF322}</a:tableStyleId>
              </a:tblPr>
              <a:tblGrid>
                <a:gridCol w="607543">
                  <a:extLst>
                    <a:ext uri="{9D8B030D-6E8A-4147-A177-3AD203B41FA5}">
                      <a16:colId xmlns:a16="http://schemas.microsoft.com/office/drawing/2014/main" val="20000"/>
                    </a:ext>
                  </a:extLst>
                </a:gridCol>
                <a:gridCol w="442126">
                  <a:extLst>
                    <a:ext uri="{9D8B030D-6E8A-4147-A177-3AD203B41FA5}">
                      <a16:colId xmlns:a16="http://schemas.microsoft.com/office/drawing/2014/main" val="20001"/>
                    </a:ext>
                  </a:extLst>
                </a:gridCol>
              </a:tblGrid>
              <a:tr h="209015">
                <a:tc>
                  <a:txBody>
                    <a:bodyPr/>
                    <a:lstStyle/>
                    <a:p>
                      <a:pPr algn="ctr" fontAlgn="ctr"/>
                      <a:r>
                        <a:rPr lang="ja-JP" altLang="en-US" sz="800" u="none" strike="noStrike" dirty="0">
                          <a:effectLst/>
                        </a:rPr>
                        <a:t>学年</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ja-JP" altLang="en-US" sz="800" u="none" strike="noStrike" dirty="0">
                          <a:effectLst/>
                        </a:rPr>
                        <a:t>人数</a:t>
                      </a:r>
                      <a:endParaRPr lang="ja-JP" altLang="en-US" sz="800" b="1" i="0" u="none" strike="noStrike" dirty="0">
                        <a:solidFill>
                          <a:srgbClr val="FFFFFF"/>
                        </a:solidFill>
                        <a:effectLst/>
                        <a:latin typeface="+mn-ea"/>
                        <a:ea typeface="+mn-ea"/>
                      </a:endParaRPr>
                    </a:p>
                  </a:txBody>
                  <a:tcPr marL="41476" marR="41476" marT="41476" marB="41476"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244939">
                <a:tc>
                  <a:txBody>
                    <a:bodyPr/>
                    <a:lstStyle/>
                    <a:p>
                      <a:pPr algn="ctr" fontAlgn="ctr"/>
                      <a:r>
                        <a:rPr lang="en-US" altLang="ja-JP" sz="800" u="none" strike="noStrike" dirty="0">
                          <a:effectLst/>
                        </a:rPr>
                        <a:t>3</a:t>
                      </a:r>
                      <a:r>
                        <a:rPr lang="ja-JP" altLang="en-US" sz="800" u="none" strike="noStrike" dirty="0">
                          <a:effectLst/>
                        </a:rPr>
                        <a:t>年生まで</a:t>
                      </a:r>
                      <a:endParaRPr lang="ja-JP" altLang="en-US" sz="800" b="1"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u="none" strike="noStrike" dirty="0">
                          <a:effectLst/>
                        </a:rPr>
                        <a:t>116</a:t>
                      </a:r>
                      <a:endParaRPr lang="en-US" altLang="ja-JP" sz="800" b="1" i="0" u="none" strike="noStrike" dirty="0">
                        <a:solidFill>
                          <a:srgbClr val="000000"/>
                        </a:solidFill>
                        <a:effectLst/>
                        <a:latin typeface="+mn-ea"/>
                        <a:ea typeface="+mn-ea"/>
                      </a:endParaRPr>
                    </a:p>
                  </a:txBody>
                  <a:tcPr marL="41476" marR="41476" marT="41476" marB="41476"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244939">
                <a:tc>
                  <a:txBody>
                    <a:bodyPr/>
                    <a:lstStyle/>
                    <a:p>
                      <a:pPr algn="ctr" fontAlgn="ctr"/>
                      <a:r>
                        <a:rPr lang="en-US" altLang="ja-JP" sz="800" u="none" strike="noStrike" dirty="0">
                          <a:effectLst/>
                        </a:rPr>
                        <a:t>4</a:t>
                      </a:r>
                      <a:r>
                        <a:rPr lang="ja-JP" altLang="en-US" sz="800" u="none" strike="noStrike" dirty="0">
                          <a:effectLst/>
                        </a:rPr>
                        <a:t>年生まで</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101</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2"/>
                  </a:ext>
                </a:extLst>
              </a:tr>
              <a:tr h="244939">
                <a:tc>
                  <a:txBody>
                    <a:bodyPr/>
                    <a:lstStyle/>
                    <a:p>
                      <a:pPr algn="ctr" fontAlgn="ctr"/>
                      <a:r>
                        <a:rPr lang="en-US" altLang="ja-JP" sz="800" u="none" strike="noStrike" dirty="0">
                          <a:effectLst/>
                        </a:rPr>
                        <a:t>5</a:t>
                      </a:r>
                      <a:r>
                        <a:rPr lang="ja-JP" altLang="en-US" sz="800" u="none" strike="noStrike" dirty="0">
                          <a:effectLst/>
                        </a:rPr>
                        <a:t>年生まで</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9</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3"/>
                  </a:ext>
                </a:extLst>
              </a:tr>
              <a:tr h="244939">
                <a:tc>
                  <a:txBody>
                    <a:bodyPr/>
                    <a:lstStyle/>
                    <a:p>
                      <a:pPr algn="ctr" fontAlgn="ctr"/>
                      <a:r>
                        <a:rPr lang="en-US" altLang="ja-JP" sz="800" u="none" strike="noStrike" dirty="0">
                          <a:effectLst/>
                        </a:rPr>
                        <a:t>6</a:t>
                      </a:r>
                      <a:r>
                        <a:rPr lang="ja-JP" altLang="en-US" sz="800" u="none" strike="noStrike" dirty="0">
                          <a:effectLst/>
                        </a:rPr>
                        <a:t>年生まで</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243</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4"/>
                  </a:ext>
                </a:extLst>
              </a:tr>
              <a:tr h="244939">
                <a:tc>
                  <a:txBody>
                    <a:bodyPr/>
                    <a:lstStyle/>
                    <a:p>
                      <a:pPr algn="ctr" fontAlgn="ctr"/>
                      <a:r>
                        <a:rPr lang="ja-JP" altLang="en-US" sz="800" u="none" strike="noStrike" dirty="0">
                          <a:effectLst/>
                        </a:rPr>
                        <a:t>そのほか</a:t>
                      </a:r>
                      <a:endParaRPr lang="ja-JP" altLang="en-US" sz="800" b="1" i="0" u="none" strike="noStrike" dirty="0">
                        <a:solidFill>
                          <a:srgbClr val="000000"/>
                        </a:solidFill>
                        <a:effectLst/>
                        <a:latin typeface="+mn-ea"/>
                        <a:ea typeface="+mn-ea"/>
                      </a:endParaRPr>
                    </a:p>
                  </a:txBody>
                  <a:tcPr marL="41476" marR="41476" marT="41476" marB="41476" anchor="ctr"/>
                </a:tc>
                <a:tc>
                  <a:txBody>
                    <a:bodyPr/>
                    <a:lstStyle/>
                    <a:p>
                      <a:pPr algn="ctr" fontAlgn="ctr"/>
                      <a:r>
                        <a:rPr lang="en-US" altLang="ja-JP" sz="800" u="none" strike="noStrike" dirty="0">
                          <a:effectLst/>
                        </a:rPr>
                        <a:t>6</a:t>
                      </a:r>
                      <a:endParaRPr lang="en-US" altLang="ja-JP" sz="800" b="1" i="0" u="none" strike="noStrike" dirty="0">
                        <a:solidFill>
                          <a:srgbClr val="000000"/>
                        </a:solidFill>
                        <a:effectLst/>
                        <a:latin typeface="+mn-ea"/>
                        <a:ea typeface="+mn-ea"/>
                      </a:endParaRPr>
                    </a:p>
                  </a:txBody>
                  <a:tcPr marL="41476" marR="41476" marT="41476" marB="41476" anchor="ctr"/>
                </a:tc>
                <a:extLst>
                  <a:ext uri="{0D108BD9-81ED-4DB2-BD59-A6C34878D82A}">
                    <a16:rowId xmlns:a16="http://schemas.microsoft.com/office/drawing/2014/main" val="10005"/>
                  </a:ext>
                </a:extLst>
              </a:tr>
            </a:tbl>
          </a:graphicData>
        </a:graphic>
      </p:graphicFrame>
      <p:sp>
        <p:nvSpPr>
          <p:cNvPr id="113" name="テキスト ボックス 112"/>
          <p:cNvSpPr txBox="1"/>
          <p:nvPr/>
        </p:nvSpPr>
        <p:spPr>
          <a:xfrm>
            <a:off x="4392226" y="1033188"/>
            <a:ext cx="1120820" cy="231923"/>
          </a:xfrm>
          <a:prstGeom prst="rect">
            <a:avLst/>
          </a:prstGeom>
          <a:noFill/>
        </p:spPr>
        <p:txBody>
          <a:bodyPr wrap="none" rtlCol="0">
            <a:spAutoFit/>
          </a:bodyPr>
          <a:lstStyle/>
          <a:p>
            <a:pPr defTabSz="903098"/>
            <a:r>
              <a:rPr lang="en-US" altLang="ja-JP" sz="907" dirty="0">
                <a:solidFill>
                  <a:sysClr val="windowText" lastClr="000000"/>
                </a:solidFill>
              </a:rPr>
              <a:t>―</a:t>
            </a:r>
            <a:r>
              <a:rPr lang="ja-JP" altLang="en-US" sz="907" dirty="0">
                <a:solidFill>
                  <a:sysClr val="windowText" lastClr="000000"/>
                </a:solidFill>
              </a:rPr>
              <a:t>　男性医師　</a:t>
            </a:r>
            <a:r>
              <a:rPr lang="en-US" altLang="ja-JP" sz="907" dirty="0">
                <a:solidFill>
                  <a:sysClr val="windowText" lastClr="000000"/>
                </a:solidFill>
              </a:rPr>
              <a:t>―</a:t>
            </a:r>
            <a:endParaRPr lang="ja-JP" altLang="en-US" sz="907" dirty="0">
              <a:solidFill>
                <a:sysClr val="windowText" lastClr="000000"/>
              </a:solidFill>
            </a:endParaRPr>
          </a:p>
        </p:txBody>
      </p:sp>
      <p:sp>
        <p:nvSpPr>
          <p:cNvPr id="115" name="テキスト ボックス 114"/>
          <p:cNvSpPr txBox="1"/>
          <p:nvPr/>
        </p:nvSpPr>
        <p:spPr>
          <a:xfrm>
            <a:off x="4392226" y="5147670"/>
            <a:ext cx="1120820" cy="231923"/>
          </a:xfrm>
          <a:prstGeom prst="rect">
            <a:avLst/>
          </a:prstGeom>
          <a:noFill/>
        </p:spPr>
        <p:txBody>
          <a:bodyPr wrap="none" rtlCol="0">
            <a:spAutoFit/>
          </a:bodyPr>
          <a:lstStyle/>
          <a:p>
            <a:pPr defTabSz="903098"/>
            <a:r>
              <a:rPr lang="en-US" altLang="ja-JP" sz="907" dirty="0">
                <a:solidFill>
                  <a:sysClr val="windowText" lastClr="000000"/>
                </a:solidFill>
              </a:rPr>
              <a:t>―</a:t>
            </a:r>
            <a:r>
              <a:rPr lang="ja-JP" altLang="en-US" sz="907" dirty="0">
                <a:solidFill>
                  <a:sysClr val="windowText" lastClr="000000"/>
                </a:solidFill>
              </a:rPr>
              <a:t>　女性医師　</a:t>
            </a:r>
            <a:r>
              <a:rPr lang="en-US" altLang="ja-JP" sz="907" dirty="0">
                <a:solidFill>
                  <a:sysClr val="windowText" lastClr="000000"/>
                </a:solidFill>
              </a:rPr>
              <a:t>―</a:t>
            </a:r>
            <a:endParaRPr lang="ja-JP" altLang="en-US" sz="907" dirty="0">
              <a:solidFill>
                <a:sysClr val="windowText" lastClr="000000"/>
              </a:solidFill>
            </a:endParaRPr>
          </a:p>
        </p:txBody>
      </p:sp>
      <p:sp>
        <p:nvSpPr>
          <p:cNvPr id="116" name="正方形/長方形 115"/>
          <p:cNvSpPr/>
          <p:nvPr/>
        </p:nvSpPr>
        <p:spPr>
          <a:xfrm>
            <a:off x="3476596" y="8921920"/>
            <a:ext cx="2877556" cy="455253"/>
          </a:xfrm>
          <a:prstGeom prst="rect">
            <a:avLst/>
          </a:prstGeom>
        </p:spPr>
        <p:txBody>
          <a:bodyPr wrap="square">
            <a:spAutoFit/>
          </a:bodyPr>
          <a:lstStyle/>
          <a:p>
            <a:pPr marL="80650" indent="-80650" algn="just">
              <a:lnSpc>
                <a:spcPct val="130000"/>
              </a:lnSpc>
            </a:pPr>
            <a:r>
              <a:rPr lang="ja-JP" altLang="en-US" sz="907" b="1" dirty="0">
                <a:solidFill>
                  <a:sysClr val="windowText" lastClr="000000"/>
                </a:solidFill>
                <a:latin typeface="小塚ゴシック Pr6N L"/>
              </a:rPr>
              <a:t>▲男女ともに祖父母の協力が得られているという理由が多い。</a:t>
            </a:r>
          </a:p>
        </p:txBody>
      </p:sp>
      <p:sp>
        <p:nvSpPr>
          <p:cNvPr id="117" name="タイトル 1"/>
          <p:cNvSpPr txBox="1">
            <a:spLocks/>
          </p:cNvSpPr>
          <p:nvPr/>
        </p:nvSpPr>
        <p:spPr>
          <a:xfrm>
            <a:off x="673064" y="2664810"/>
            <a:ext cx="2691268" cy="456654"/>
          </a:xfrm>
          <a:prstGeom prst="rect">
            <a:avLst/>
          </a:prstGeom>
        </p:spPr>
        <p:txBody>
          <a:bodyPr>
            <a:noAutofit/>
          </a:bodyPr>
          <a:lstStyle>
            <a:lvl1pPr algn="l" defTabSz="1425495" rtl="0" eaLnBrk="1" latinLnBrk="0" hangingPunct="1">
              <a:lnSpc>
                <a:spcPct val="150000"/>
              </a:lnSpc>
              <a:spcBef>
                <a:spcPct val="0"/>
              </a:spcBef>
              <a:buNone/>
              <a:defRPr kumimoji="1" sz="2600" kern="1200">
                <a:solidFill>
                  <a:schemeClr val="tx1"/>
                </a:solidFill>
                <a:latin typeface="小塚ゴシック Pr6N B" panose="020B0800000000000000" pitchFamily="34" charset="-128"/>
                <a:ea typeface="小塚ゴシック Pr6N B" panose="020B0800000000000000" pitchFamily="34" charset="-128"/>
                <a:cs typeface="+mj-cs"/>
              </a:defRPr>
            </a:lvl1pPr>
          </a:lstStyle>
          <a:p>
            <a:pPr>
              <a:lnSpc>
                <a:spcPct val="120000"/>
              </a:lnSpc>
            </a:pPr>
            <a:r>
              <a:rPr lang="ja-JP" altLang="en-US" sz="907" b="1" dirty="0">
                <a:solidFill>
                  <a:sysClr val="windowText" lastClr="000000"/>
                </a:solidFill>
              </a:rPr>
              <a:t>何歳（何年生）までの学童保育が必要だと考えますか？</a:t>
            </a:r>
          </a:p>
        </p:txBody>
      </p:sp>
      <p:sp>
        <p:nvSpPr>
          <p:cNvPr id="2" name="スライド番号プレースホルダー 1"/>
          <p:cNvSpPr>
            <a:spLocks noGrp="1"/>
          </p:cNvSpPr>
          <p:nvPr>
            <p:ph type="sldNum" sz="quarter" idx="4294967295"/>
          </p:nvPr>
        </p:nvSpPr>
        <p:spPr>
          <a:xfrm>
            <a:off x="108363" y="9129002"/>
            <a:ext cx="612000" cy="540000"/>
          </a:xfrm>
        </p:spPr>
        <p:txBody>
          <a:bodyPr/>
          <a:lstStyle/>
          <a:p>
            <a:fld id="{7361369F-80CA-481E-B688-B9B32EE909D5}" type="slidenum">
              <a:rPr lang="ja-JP" altLang="en-US" smtClean="0">
                <a:solidFill>
                  <a:prstClr val="black">
                    <a:tint val="75000"/>
                  </a:prstClr>
                </a:solidFill>
              </a:rPr>
              <a:pPr/>
              <a:t>6</a:t>
            </a:fld>
            <a:endParaRPr lang="ja-JP" altLang="en-US" dirty="0">
              <a:solidFill>
                <a:prstClr val="black">
                  <a:tint val="75000"/>
                </a:prstClr>
              </a:solidFill>
            </a:endParaRPr>
          </a:p>
        </p:txBody>
      </p:sp>
    </p:spTree>
    <p:extLst>
      <p:ext uri="{BB962C8B-B14F-4D97-AF65-F5344CB8AC3E}">
        <p14:creationId xmlns:p14="http://schemas.microsoft.com/office/powerpoint/2010/main" val="282188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653852" y="6939901"/>
            <a:ext cx="5607374" cy="2278542"/>
            <a:chOff x="720750" y="6934717"/>
            <a:chExt cx="6181091" cy="2511671"/>
          </a:xfrm>
        </p:grpSpPr>
        <p:sp>
          <p:nvSpPr>
            <p:cNvPr id="19" name="コンテンツ プレースホルダー 2"/>
            <p:cNvSpPr txBox="1">
              <a:spLocks/>
            </p:cNvSpPr>
            <p:nvPr/>
          </p:nvSpPr>
          <p:spPr>
            <a:xfrm>
              <a:off x="720750" y="7193464"/>
              <a:ext cx="6181091" cy="2252924"/>
            </a:xfrm>
            <a:prstGeom prst="rect">
              <a:avLst/>
            </a:prstGeom>
            <a:noFill/>
          </p:spPr>
          <p:txBody>
            <a:bodyPr wrap="square" numCol="2" spcCol="108000" rtlCol="0">
              <a:spAutoFit/>
            </a:bodyPr>
            <a:lstStyle>
              <a:defPPr>
                <a:defRPr lang="ja-JP"/>
              </a:defPPr>
              <a:lvl1pPr marL="171450" indent="-171450">
                <a:buFont typeface="Arial" panose="020B0604020202020204" pitchFamily="34" charset="0"/>
                <a:buChar char="•"/>
                <a:defRPr sz="1000"/>
              </a:lvl1pPr>
            </a:lstStyle>
            <a:p>
              <a:pPr defTabSz="903098">
                <a:lnSpc>
                  <a:spcPct val="120000"/>
                </a:lnSpc>
              </a:pPr>
              <a:r>
                <a:rPr lang="en-US" altLang="ja-JP" sz="816" spc="-45" dirty="0">
                  <a:solidFill>
                    <a:sysClr val="windowText" lastClr="000000"/>
                  </a:solidFill>
                </a:rPr>
                <a:t>1</a:t>
              </a:r>
              <a:r>
                <a:rPr lang="ja-JP" altLang="en-US" sz="816" spc="-45" dirty="0">
                  <a:solidFill>
                    <a:sysClr val="windowText" lastClr="000000"/>
                  </a:solidFill>
                </a:rPr>
                <a:t>：</a:t>
              </a:r>
              <a:r>
                <a:rPr lang="en-US" altLang="ja-JP" sz="816" spc="-45" dirty="0">
                  <a:solidFill>
                    <a:sysClr val="windowText" lastClr="000000"/>
                  </a:solidFill>
                </a:rPr>
                <a:t>1</a:t>
              </a:r>
              <a:r>
                <a:rPr lang="ja-JP" altLang="en-US" sz="816" spc="-45" dirty="0">
                  <a:solidFill>
                    <a:sysClr val="windowText" lastClr="000000"/>
                  </a:solidFill>
                </a:rPr>
                <a:t>または</a:t>
              </a:r>
              <a:r>
                <a:rPr lang="en-US" altLang="ja-JP" sz="816" spc="-45" dirty="0">
                  <a:solidFill>
                    <a:sysClr val="windowText" lastClr="000000"/>
                  </a:solidFill>
                </a:rPr>
                <a:t>1</a:t>
              </a:r>
              <a:r>
                <a:rPr lang="ja-JP" altLang="en-US" sz="816" spc="-45" dirty="0">
                  <a:solidFill>
                    <a:sysClr val="windowText" lastClr="000000"/>
                  </a:solidFill>
                </a:rPr>
                <a:t>：</a:t>
              </a:r>
              <a:r>
                <a:rPr lang="en-US" altLang="ja-JP" sz="816" spc="-45" dirty="0">
                  <a:solidFill>
                    <a:sysClr val="windowText" lastClr="000000"/>
                  </a:solidFill>
                </a:rPr>
                <a:t>2</a:t>
              </a:r>
              <a:r>
                <a:rPr lang="ja-JP" altLang="en-US" sz="816" spc="-45" dirty="0">
                  <a:solidFill>
                    <a:sysClr val="windowText" lastClr="000000"/>
                  </a:solidFill>
                </a:rPr>
                <a:t>で丁寧だった。子供たちが大変喜んでいた。メディッコクラブなら行くと言うが</a:t>
              </a:r>
              <a:r>
                <a:rPr lang="en-US" altLang="ja-JP" sz="816" spc="-45" dirty="0">
                  <a:solidFill>
                    <a:sysClr val="windowText" lastClr="000000"/>
                  </a:solidFill>
                </a:rPr>
                <a:t>18</a:t>
              </a:r>
              <a:r>
                <a:rPr lang="ja-JP" altLang="en-US" sz="816" spc="-45" dirty="0">
                  <a:solidFill>
                    <a:sysClr val="windowText" lastClr="000000"/>
                  </a:solidFill>
                </a:rPr>
                <a:t>時までが早い。</a:t>
              </a:r>
              <a:endParaRPr lang="en-US" altLang="ja-JP" sz="816" spc="-45" dirty="0">
                <a:solidFill>
                  <a:sysClr val="windowText" lastClr="000000"/>
                </a:solidFill>
              </a:endParaRPr>
            </a:p>
            <a:p>
              <a:pPr defTabSz="903098">
                <a:lnSpc>
                  <a:spcPct val="120000"/>
                </a:lnSpc>
              </a:pPr>
              <a:r>
                <a:rPr lang="ja-JP" altLang="en-US" sz="816" dirty="0">
                  <a:solidFill>
                    <a:sysClr val="windowText" lastClr="000000"/>
                  </a:solidFill>
                </a:rPr>
                <a:t>学会・セミナーに合わせて利用できる。勉強会や研究会などで利用しました。</a:t>
              </a:r>
            </a:p>
            <a:p>
              <a:pPr defTabSz="903098">
                <a:lnSpc>
                  <a:spcPct val="120000"/>
                </a:lnSpc>
              </a:pPr>
              <a:r>
                <a:rPr lang="ja-JP" altLang="en-US" sz="816" dirty="0">
                  <a:solidFill>
                    <a:sysClr val="windowText" lastClr="000000"/>
                  </a:solidFill>
                </a:rPr>
                <a:t>熊本市医師会に入っていない。情報もない。</a:t>
              </a:r>
            </a:p>
            <a:p>
              <a:pPr defTabSz="903098">
                <a:lnSpc>
                  <a:spcPct val="120000"/>
                </a:lnSpc>
              </a:pPr>
              <a:r>
                <a:rPr lang="ja-JP" altLang="en-US" sz="816" dirty="0">
                  <a:solidFill>
                    <a:sysClr val="windowText" lastClr="000000"/>
                  </a:solidFill>
                </a:rPr>
                <a:t>熊本地震後に小学校が休校の時利用。</a:t>
              </a:r>
              <a:endParaRPr lang="en-US" altLang="ja-JP" sz="816" dirty="0">
                <a:solidFill>
                  <a:sysClr val="windowText" lastClr="000000"/>
                </a:solidFill>
              </a:endParaRPr>
            </a:p>
            <a:p>
              <a:pPr defTabSz="903098">
                <a:lnSpc>
                  <a:spcPct val="120000"/>
                </a:lnSpc>
              </a:pPr>
              <a:r>
                <a:rPr lang="ja-JP" altLang="en-US" sz="816" dirty="0">
                  <a:solidFill>
                    <a:sysClr val="windowText" lastClr="000000"/>
                  </a:solidFill>
                </a:rPr>
                <a:t>学校の振り替え休日にも利用を子供と相談。地震の前は小学生対応の事を知らなかった。</a:t>
              </a:r>
              <a:endParaRPr lang="en-US" altLang="ja-JP" sz="816" dirty="0">
                <a:solidFill>
                  <a:sysClr val="windowText" lastClr="000000"/>
                </a:solidFill>
              </a:endParaRPr>
            </a:p>
            <a:p>
              <a:pPr defTabSz="903098">
                <a:lnSpc>
                  <a:spcPct val="120000"/>
                </a:lnSpc>
              </a:pPr>
              <a:r>
                <a:rPr lang="ja-JP" altLang="en-US" sz="816" spc="-45" dirty="0">
                  <a:solidFill>
                    <a:sysClr val="windowText" lastClr="000000"/>
                  </a:solidFill>
                </a:rPr>
                <a:t>時間帯によっては食事も食べさせていただけるので助かりました。大学に近く駐車場もあるので利用しやすい。</a:t>
              </a:r>
            </a:p>
            <a:p>
              <a:pPr defTabSz="903098">
                <a:lnSpc>
                  <a:spcPct val="120000"/>
                </a:lnSpc>
              </a:pPr>
              <a:r>
                <a:rPr lang="ja-JP" altLang="en-US" sz="816" dirty="0">
                  <a:solidFill>
                    <a:sysClr val="windowText" lastClr="000000"/>
                  </a:solidFill>
                </a:rPr>
                <a:t>震災後に保育園が休園になった際に利用した。保育園のならし保育に利用出来て良かった。</a:t>
              </a:r>
            </a:p>
            <a:p>
              <a:pPr defTabSz="903098">
                <a:lnSpc>
                  <a:spcPct val="120000"/>
                </a:lnSpc>
              </a:pPr>
              <a:r>
                <a:rPr lang="ja-JP" altLang="en-US" sz="816" dirty="0">
                  <a:solidFill>
                    <a:sysClr val="windowText" lastClr="000000"/>
                  </a:solidFill>
                </a:rPr>
                <a:t>同僚医師の話ですが、土日の講習会指導の時も助かると聞いています。自分の時にもあれば利用したかった。</a:t>
              </a:r>
              <a:endParaRPr lang="en-US" altLang="ja-JP" sz="816" dirty="0">
                <a:solidFill>
                  <a:sysClr val="windowText" lastClr="000000"/>
                </a:solidFill>
              </a:endParaRPr>
            </a:p>
            <a:p>
              <a:pPr defTabSz="903098">
                <a:lnSpc>
                  <a:spcPct val="120000"/>
                </a:lnSpc>
              </a:pPr>
              <a:r>
                <a:rPr lang="ja-JP" altLang="en-US" sz="816" dirty="0">
                  <a:solidFill>
                    <a:sysClr val="windowText" lastClr="000000"/>
                  </a:solidFill>
                </a:rPr>
                <a:t>人数があまり多くないのがよい。土日祝日が充実すると良い。</a:t>
              </a:r>
              <a:endParaRPr lang="en-US" altLang="ja-JP" sz="816" dirty="0">
                <a:solidFill>
                  <a:sysClr val="windowText" lastClr="000000"/>
                </a:solidFill>
              </a:endParaRPr>
            </a:p>
            <a:p>
              <a:pPr defTabSz="903098">
                <a:lnSpc>
                  <a:spcPct val="120000"/>
                </a:lnSpc>
              </a:pPr>
              <a:r>
                <a:rPr lang="ja-JP" altLang="en-US" sz="816" dirty="0">
                  <a:solidFill>
                    <a:sysClr val="windowText" lastClr="000000"/>
                  </a:solidFill>
                </a:rPr>
                <a:t>予約システムがやや不満。予約がだいぶ前にしないといけないのが不便。</a:t>
              </a:r>
            </a:p>
            <a:p>
              <a:pPr defTabSz="903098">
                <a:lnSpc>
                  <a:spcPct val="120000"/>
                </a:lnSpc>
              </a:pPr>
              <a:r>
                <a:rPr lang="ja-JP" altLang="en-US" sz="816" dirty="0">
                  <a:solidFill>
                    <a:sysClr val="windowText" lastClr="000000"/>
                  </a:solidFill>
                </a:rPr>
                <a:t>場所が分かりやすく清潔。</a:t>
              </a:r>
              <a:endParaRPr lang="en-US" altLang="ja-JP" sz="816" dirty="0">
                <a:solidFill>
                  <a:sysClr val="windowText" lastClr="000000"/>
                </a:solidFill>
              </a:endParaRPr>
            </a:p>
            <a:p>
              <a:pPr defTabSz="903098">
                <a:lnSpc>
                  <a:spcPct val="120000"/>
                </a:lnSpc>
              </a:pPr>
              <a:r>
                <a:rPr lang="ja-JP" altLang="en-US" sz="816" dirty="0">
                  <a:solidFill>
                    <a:sysClr val="windowText" lastClr="000000"/>
                  </a:solidFill>
                </a:rPr>
                <a:t>予約できる時間に勤務中で電話できない。</a:t>
              </a:r>
            </a:p>
            <a:p>
              <a:pPr defTabSz="903098">
                <a:lnSpc>
                  <a:spcPct val="120000"/>
                </a:lnSpc>
              </a:pPr>
              <a:r>
                <a:rPr lang="ja-JP" altLang="en-US" sz="816" dirty="0">
                  <a:solidFill>
                    <a:sysClr val="windowText" lastClr="000000"/>
                  </a:solidFill>
                </a:rPr>
                <a:t>利用料金が高く毎日は無理。（一時保育では金額が高く選びにくい）</a:t>
              </a:r>
              <a:endParaRPr lang="en-US" altLang="ja-JP" sz="816" dirty="0">
                <a:solidFill>
                  <a:sysClr val="windowText" lastClr="000000"/>
                </a:solidFill>
              </a:endParaRPr>
            </a:p>
            <a:p>
              <a:pPr defTabSz="903098">
                <a:lnSpc>
                  <a:spcPct val="120000"/>
                </a:lnSpc>
              </a:pPr>
              <a:r>
                <a:rPr lang="ja-JP" altLang="en-US" sz="816" dirty="0">
                  <a:solidFill>
                    <a:sysClr val="windowText" lastClr="000000"/>
                  </a:solidFill>
                </a:rPr>
                <a:t>自宅・学校から遠いので預けるまでが大変。</a:t>
              </a:r>
              <a:endParaRPr lang="en-US" altLang="ja-JP" sz="816" dirty="0">
                <a:solidFill>
                  <a:sysClr val="windowText" lastClr="000000"/>
                </a:solidFill>
              </a:endParaRPr>
            </a:p>
          </p:txBody>
        </p:sp>
        <p:sp>
          <p:nvSpPr>
            <p:cNvPr id="21" name="テキスト ボックス 20"/>
            <p:cNvSpPr txBox="1"/>
            <p:nvPr/>
          </p:nvSpPr>
          <p:spPr>
            <a:xfrm>
              <a:off x="738044" y="6934717"/>
              <a:ext cx="6059368" cy="255652"/>
            </a:xfrm>
            <a:prstGeom prst="rect">
              <a:avLst/>
            </a:prstGeom>
            <a:noFill/>
          </p:spPr>
          <p:txBody>
            <a:bodyPr wrap="square" rtlCol="0">
              <a:spAutoFit/>
            </a:bodyPr>
            <a:lstStyle/>
            <a:p>
              <a:pPr defTabSz="903098"/>
              <a:r>
                <a:rPr lang="ja-JP" altLang="en-US" sz="907" b="1" dirty="0">
                  <a:solidFill>
                    <a:sysClr val="windowText" lastClr="000000"/>
                  </a:solidFill>
                  <a:latin typeface="小塚ゴシック Pr6N B"/>
                  <a:ea typeface="小塚ゴシック Pr6N B"/>
                </a:rPr>
                <a:t>メディッコクラブを利用して良かった点、不便だった点などについて教えてください。</a:t>
              </a:r>
            </a:p>
          </p:txBody>
        </p:sp>
      </p:grpSp>
      <p:sp>
        <p:nvSpPr>
          <p:cNvPr id="24" name="タイトル 1"/>
          <p:cNvSpPr>
            <a:spLocks noGrp="1"/>
          </p:cNvSpPr>
          <p:nvPr/>
        </p:nvSpPr>
        <p:spPr>
          <a:xfrm>
            <a:off x="653853" y="4521558"/>
            <a:ext cx="5696719" cy="289041"/>
          </a:xfrm>
          <a:prstGeom prst="rect">
            <a:avLst/>
          </a:prstGeom>
        </p:spPr>
        <p:txBody>
          <a:bodyPr vert="horz" lIns="82953" tIns="41476" rIns="82953" bIns="41476"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907" b="1" dirty="0">
                <a:solidFill>
                  <a:sysClr val="windowText" lastClr="000000"/>
                </a:solidFill>
              </a:rPr>
              <a:t>メディッコクラブでの一時保育について知っていますか？</a:t>
            </a:r>
          </a:p>
        </p:txBody>
      </p:sp>
      <p:grpSp>
        <p:nvGrpSpPr>
          <p:cNvPr id="25" name="グループ化 24"/>
          <p:cNvGrpSpPr/>
          <p:nvPr/>
        </p:nvGrpSpPr>
        <p:grpSpPr>
          <a:xfrm>
            <a:off x="653853" y="3081466"/>
            <a:ext cx="5607373" cy="1287270"/>
            <a:chOff x="720751" y="2927421"/>
            <a:chExt cx="6181090" cy="1418977"/>
          </a:xfrm>
        </p:grpSpPr>
        <p:sp>
          <p:nvSpPr>
            <p:cNvPr id="26" name="タイトル 1"/>
            <p:cNvSpPr txBox="1">
              <a:spLocks/>
            </p:cNvSpPr>
            <p:nvPr/>
          </p:nvSpPr>
          <p:spPr>
            <a:xfrm>
              <a:off x="720751" y="2927421"/>
              <a:ext cx="4786751" cy="320600"/>
            </a:xfrm>
            <a:prstGeom prst="rect">
              <a:avLst/>
            </a:prstGeom>
          </p:spPr>
          <p:txBody>
            <a:bodyPr>
              <a:noAutofit/>
            </a:bodyPr>
            <a:lstStyle>
              <a:lvl1pPr algn="l" defTabSz="1425495" rtl="0" eaLnBrk="1" latinLnBrk="0" hangingPunct="1">
                <a:lnSpc>
                  <a:spcPct val="150000"/>
                </a:lnSpc>
                <a:spcBef>
                  <a:spcPct val="0"/>
                </a:spcBef>
                <a:buNone/>
                <a:defRPr kumimoji="1" sz="2600" kern="1200">
                  <a:solidFill>
                    <a:schemeClr val="tx1"/>
                  </a:solidFill>
                  <a:latin typeface="小塚ゴシック Pr6N B" panose="020B0800000000000000" pitchFamily="34" charset="-128"/>
                  <a:ea typeface="小塚ゴシック Pr6N B" panose="020B0800000000000000" pitchFamily="34" charset="-128"/>
                  <a:cs typeface="+mj-cs"/>
                </a:defRPr>
              </a:lvl1pPr>
            </a:lstStyle>
            <a:p>
              <a:r>
                <a:rPr lang="ja-JP" altLang="en-US" sz="907" b="1" dirty="0">
                  <a:solidFill>
                    <a:sysClr val="windowText" lastClr="000000"/>
                  </a:solidFill>
                </a:rPr>
                <a:t>長期休暇の時のこどもたちの過ごし方について不安な点・要望はありますか？</a:t>
              </a:r>
            </a:p>
          </p:txBody>
        </p:sp>
        <p:sp>
          <p:nvSpPr>
            <p:cNvPr id="30" name="テキスト ボックス 29"/>
            <p:cNvSpPr txBox="1"/>
            <p:nvPr/>
          </p:nvSpPr>
          <p:spPr>
            <a:xfrm>
              <a:off x="738044" y="3248022"/>
              <a:ext cx="6163797" cy="1098376"/>
            </a:xfrm>
            <a:prstGeom prst="rect">
              <a:avLst/>
            </a:prstGeom>
            <a:noFill/>
          </p:spPr>
          <p:txBody>
            <a:bodyPr wrap="square" numCol="2" spcCol="108000" rtlCol="0">
              <a:spAutoFit/>
            </a:bodyPr>
            <a:lstStyle>
              <a:defPPr>
                <a:defRPr lang="ja-JP"/>
              </a:defPPr>
              <a:lvl1pPr marL="171450" indent="-171450">
                <a:lnSpc>
                  <a:spcPct val="120000"/>
                </a:lnSpc>
                <a:buFont typeface="Arial" panose="020B0604020202020204" pitchFamily="34" charset="0"/>
                <a:buChar char="•"/>
                <a:defRPr sz="1000"/>
              </a:lvl1pPr>
            </a:lstStyle>
            <a:p>
              <a:pPr algn="just" defTabSz="903098"/>
              <a:r>
                <a:rPr lang="ja-JP" altLang="en-US" sz="816" dirty="0">
                  <a:solidFill>
                    <a:sysClr val="windowText" lastClr="000000"/>
                  </a:solidFill>
                </a:rPr>
                <a:t>出費がかさむ。</a:t>
              </a:r>
              <a:endParaRPr lang="en-US" altLang="ja-JP" sz="816" dirty="0">
                <a:solidFill>
                  <a:sysClr val="windowText" lastClr="000000"/>
                </a:solidFill>
              </a:endParaRPr>
            </a:p>
            <a:p>
              <a:pPr algn="just" defTabSz="903098"/>
              <a:r>
                <a:rPr lang="ja-JP" altLang="en-US" sz="816" dirty="0">
                  <a:solidFill>
                    <a:sysClr val="windowText" lastClr="000000"/>
                  </a:solidFill>
                </a:rPr>
                <a:t>夏場は熱中症も心配で家で過ごすことが多い。</a:t>
              </a:r>
              <a:endParaRPr lang="en-US" altLang="ja-JP" sz="816" dirty="0">
                <a:solidFill>
                  <a:sysClr val="windowText" lastClr="000000"/>
                </a:solidFill>
              </a:endParaRPr>
            </a:p>
            <a:p>
              <a:pPr algn="just" defTabSz="903098"/>
              <a:r>
                <a:rPr lang="ja-JP" altLang="en-US" sz="816" dirty="0">
                  <a:solidFill>
                    <a:sysClr val="windowText" lastClr="000000"/>
                  </a:solidFill>
                </a:rPr>
                <a:t>体力低下が心配。</a:t>
              </a:r>
              <a:endParaRPr lang="en-US" altLang="ja-JP" sz="816" dirty="0">
                <a:solidFill>
                  <a:sysClr val="windowText" lastClr="000000"/>
                </a:solidFill>
              </a:endParaRPr>
            </a:p>
            <a:p>
              <a:pPr algn="just" defTabSz="903098"/>
              <a:r>
                <a:rPr lang="ja-JP" altLang="en-US" sz="816" dirty="0">
                  <a:solidFill>
                    <a:sysClr val="windowText" lastClr="000000"/>
                  </a:solidFill>
                </a:rPr>
                <a:t>昼食をどうしようか悩む。</a:t>
              </a:r>
              <a:endParaRPr lang="en-US" altLang="ja-JP" sz="816" dirty="0">
                <a:solidFill>
                  <a:sysClr val="windowText" lastClr="000000"/>
                </a:solidFill>
              </a:endParaRPr>
            </a:p>
            <a:p>
              <a:pPr algn="just" defTabSz="903098"/>
              <a:r>
                <a:rPr lang="ja-JP" altLang="en-US" sz="816" dirty="0">
                  <a:solidFill>
                    <a:sysClr val="windowText" lastClr="000000"/>
                  </a:solidFill>
                </a:rPr>
                <a:t>女性医師の増加で男性医師の負担が増え、子どもと関わる時間が取れない。</a:t>
              </a:r>
              <a:endParaRPr lang="en-US" altLang="ja-JP" sz="816" dirty="0">
                <a:solidFill>
                  <a:sysClr val="windowText" lastClr="000000"/>
                </a:solidFill>
              </a:endParaRPr>
            </a:p>
            <a:p>
              <a:pPr algn="just" defTabSz="903098"/>
              <a:r>
                <a:rPr lang="ja-JP" altLang="en-US" sz="816" dirty="0">
                  <a:solidFill>
                    <a:sysClr val="windowText" lastClr="000000"/>
                  </a:solidFill>
                </a:rPr>
                <a:t>子どもだけで過ごすので、生活、体力、安全面で不安。</a:t>
              </a:r>
              <a:endParaRPr lang="en-US" altLang="ja-JP" sz="816" dirty="0">
                <a:solidFill>
                  <a:sysClr val="windowText" lastClr="000000"/>
                </a:solidFill>
              </a:endParaRPr>
            </a:p>
            <a:p>
              <a:pPr algn="just" defTabSz="903098"/>
              <a:r>
                <a:rPr lang="ja-JP" altLang="en-US" sz="816" dirty="0">
                  <a:solidFill>
                    <a:sysClr val="windowText" lastClr="000000"/>
                  </a:solidFill>
                </a:rPr>
                <a:t>球技をする場所がない。</a:t>
              </a:r>
              <a:endParaRPr lang="en-US" altLang="ja-JP" sz="816" dirty="0">
                <a:solidFill>
                  <a:sysClr val="windowText" lastClr="000000"/>
                </a:solidFill>
              </a:endParaRPr>
            </a:p>
            <a:p>
              <a:pPr algn="just" defTabSz="903098"/>
              <a:r>
                <a:rPr lang="ja-JP" altLang="en-US" sz="816" dirty="0">
                  <a:solidFill>
                    <a:sysClr val="windowText" lastClr="000000"/>
                  </a:solidFill>
                </a:rPr>
                <a:t>塾に行かせているが出費が痛い。</a:t>
              </a:r>
              <a:endParaRPr lang="en-US" altLang="ja-JP" sz="816" dirty="0">
                <a:solidFill>
                  <a:sysClr val="windowText" lastClr="000000"/>
                </a:solidFill>
              </a:endParaRPr>
            </a:p>
            <a:p>
              <a:pPr algn="just" defTabSz="903098"/>
              <a:r>
                <a:rPr lang="ja-JP" altLang="en-US" sz="816" dirty="0">
                  <a:solidFill>
                    <a:sysClr val="windowText" lastClr="000000"/>
                  </a:solidFill>
                </a:rPr>
                <a:t>小</a:t>
              </a:r>
              <a:r>
                <a:rPr lang="en-US" altLang="ja-JP" sz="816" dirty="0">
                  <a:solidFill>
                    <a:sysClr val="windowText" lastClr="000000"/>
                  </a:solidFill>
                </a:rPr>
                <a:t>4</a:t>
              </a:r>
              <a:r>
                <a:rPr lang="ja-JP" altLang="en-US" sz="816" dirty="0">
                  <a:solidFill>
                    <a:sysClr val="windowText" lastClr="000000"/>
                  </a:solidFill>
                </a:rPr>
                <a:t>の壁、小</a:t>
              </a:r>
              <a:r>
                <a:rPr lang="en-US" altLang="ja-JP" sz="816" dirty="0">
                  <a:solidFill>
                    <a:sysClr val="windowText" lastClr="000000"/>
                  </a:solidFill>
                </a:rPr>
                <a:t>1</a:t>
              </a:r>
              <a:r>
                <a:rPr lang="ja-JP" altLang="en-US" sz="816" dirty="0">
                  <a:solidFill>
                    <a:sysClr val="windowText" lastClr="000000"/>
                  </a:solidFill>
                </a:rPr>
                <a:t>の壁を感じる。退職をよく考える。</a:t>
              </a:r>
              <a:endParaRPr lang="en-US" altLang="ja-JP" sz="816" dirty="0">
                <a:solidFill>
                  <a:sysClr val="windowText" lastClr="000000"/>
                </a:solidFill>
              </a:endParaRPr>
            </a:p>
            <a:p>
              <a:pPr algn="just" defTabSz="903098"/>
              <a:r>
                <a:rPr lang="ja-JP" altLang="en-US" sz="816" dirty="0">
                  <a:solidFill>
                    <a:sysClr val="windowText" lastClr="000000"/>
                  </a:solidFill>
                </a:rPr>
                <a:t>スポーツを習えたりいろんな体験ができたりするような預かりをしてくれるところがあれば良いのに。</a:t>
              </a:r>
              <a:endParaRPr lang="en-US" altLang="ja-JP" sz="816" dirty="0">
                <a:solidFill>
                  <a:sysClr val="windowText" lastClr="000000"/>
                </a:solidFill>
              </a:endParaRPr>
            </a:p>
          </p:txBody>
        </p:sp>
      </p:grpSp>
      <p:grpSp>
        <p:nvGrpSpPr>
          <p:cNvPr id="34" name="グループ化 33"/>
          <p:cNvGrpSpPr/>
          <p:nvPr/>
        </p:nvGrpSpPr>
        <p:grpSpPr>
          <a:xfrm>
            <a:off x="669541" y="764668"/>
            <a:ext cx="5681031" cy="2185038"/>
            <a:chOff x="738044" y="631942"/>
            <a:chExt cx="6262285" cy="2408600"/>
          </a:xfrm>
        </p:grpSpPr>
        <p:sp>
          <p:nvSpPr>
            <p:cNvPr id="35" name="タイトル 1"/>
            <p:cNvSpPr txBox="1">
              <a:spLocks/>
            </p:cNvSpPr>
            <p:nvPr/>
          </p:nvSpPr>
          <p:spPr>
            <a:xfrm>
              <a:off x="738044" y="631942"/>
              <a:ext cx="4071542" cy="274055"/>
            </a:xfrm>
            <a:prstGeom prst="rect">
              <a:avLst/>
            </a:prstGeom>
          </p:spPr>
          <p:txBody>
            <a:bodyPr>
              <a:noAutofit/>
            </a:bodyPr>
            <a:lstStyle>
              <a:lvl1pPr algn="l" defTabSz="1425495" rtl="0" eaLnBrk="1" latinLnBrk="0" hangingPunct="1">
                <a:lnSpc>
                  <a:spcPct val="150000"/>
                </a:lnSpc>
                <a:spcBef>
                  <a:spcPct val="0"/>
                </a:spcBef>
                <a:buNone/>
                <a:defRPr kumimoji="1" sz="2600" kern="1200">
                  <a:solidFill>
                    <a:schemeClr val="tx1"/>
                  </a:solidFill>
                  <a:latin typeface="小塚ゴシック Pr6N B" panose="020B0800000000000000" pitchFamily="34" charset="-128"/>
                  <a:ea typeface="小塚ゴシック Pr6N B" panose="020B0800000000000000" pitchFamily="34" charset="-128"/>
                  <a:cs typeface="+mj-cs"/>
                </a:defRPr>
              </a:lvl1pPr>
            </a:lstStyle>
            <a:p>
              <a:r>
                <a:rPr lang="ja-JP" altLang="en-US" sz="907" b="1" dirty="0">
                  <a:solidFill>
                    <a:sysClr val="windowText" lastClr="000000"/>
                  </a:solidFill>
                </a:rPr>
                <a:t>長期休暇の時のこどもたちの過ごし方について教えてください。</a:t>
              </a:r>
            </a:p>
          </p:txBody>
        </p:sp>
        <p:sp>
          <p:nvSpPr>
            <p:cNvPr id="36" name="テキスト ボックス 35"/>
            <p:cNvSpPr txBox="1"/>
            <p:nvPr/>
          </p:nvSpPr>
          <p:spPr>
            <a:xfrm>
              <a:off x="738044" y="952542"/>
              <a:ext cx="6262285" cy="2088000"/>
            </a:xfrm>
            <a:prstGeom prst="rect">
              <a:avLst/>
            </a:prstGeom>
            <a:noFill/>
          </p:spPr>
          <p:txBody>
            <a:bodyPr wrap="square" numCol="2" spcCol="108000" rtlCol="0">
              <a:spAutoFit/>
            </a:bodyPr>
            <a:lstStyle>
              <a:defPPr>
                <a:defRPr lang="ja-JP"/>
              </a:defPPr>
              <a:lvl1pPr marL="171450" indent="-171450">
                <a:lnSpc>
                  <a:spcPct val="120000"/>
                </a:lnSpc>
                <a:buFont typeface="Arial" panose="020B0604020202020204" pitchFamily="34" charset="0"/>
                <a:buChar char="•"/>
                <a:defRPr sz="1000"/>
              </a:lvl1pPr>
            </a:lstStyle>
            <a:p>
              <a:pPr algn="just" defTabSz="903098"/>
              <a:r>
                <a:rPr lang="ja-JP" altLang="en-US" sz="816" dirty="0">
                  <a:solidFill>
                    <a:sysClr val="windowText" lastClr="000000"/>
                  </a:solidFill>
                </a:rPr>
                <a:t>お弁当を用意しておき、子は１人で部活・塾などへ。</a:t>
              </a:r>
              <a:endParaRPr lang="en-US" altLang="ja-JP" sz="816" dirty="0">
                <a:solidFill>
                  <a:sysClr val="windowText" lastClr="000000"/>
                </a:solidFill>
              </a:endParaRPr>
            </a:p>
            <a:p>
              <a:pPr algn="just" defTabSz="903098"/>
              <a:r>
                <a:rPr lang="ja-JP" altLang="en-US" sz="816" spc="-91" dirty="0">
                  <a:solidFill>
                    <a:sysClr val="windowText" lastClr="000000"/>
                  </a:solidFill>
                </a:rPr>
                <a:t>平日は学童。自分が休みの時出かけたりキャンプに参加。</a:t>
              </a:r>
              <a:endParaRPr lang="en-US" altLang="ja-JP" sz="816" spc="-91" dirty="0">
                <a:solidFill>
                  <a:sysClr val="windowText" lastClr="000000"/>
                </a:solidFill>
              </a:endParaRPr>
            </a:p>
            <a:p>
              <a:pPr algn="just" defTabSz="903098"/>
              <a:r>
                <a:rPr lang="ja-JP" altLang="en-US" sz="816" dirty="0">
                  <a:solidFill>
                    <a:sysClr val="windowText" lastClr="000000"/>
                  </a:solidFill>
                </a:rPr>
                <a:t>妻が仕事中は祖母の家や親戚の家で過ごす。</a:t>
              </a:r>
              <a:endParaRPr lang="en-US" altLang="ja-JP" sz="816" dirty="0">
                <a:solidFill>
                  <a:sysClr val="windowText" lastClr="000000"/>
                </a:solidFill>
              </a:endParaRPr>
            </a:p>
            <a:p>
              <a:pPr algn="just" defTabSz="903098"/>
              <a:r>
                <a:rPr lang="ja-JP" altLang="en-US" sz="816" dirty="0">
                  <a:solidFill>
                    <a:sysClr val="windowText" lastClr="000000"/>
                  </a:solidFill>
                </a:rPr>
                <a:t>サマースクールなどへ行く。終わったら祖父母の家。</a:t>
              </a:r>
              <a:endParaRPr lang="en-US" altLang="ja-JP" sz="816" dirty="0">
                <a:solidFill>
                  <a:sysClr val="windowText" lastClr="000000"/>
                </a:solidFill>
              </a:endParaRPr>
            </a:p>
            <a:p>
              <a:pPr algn="just" defTabSz="903098"/>
              <a:r>
                <a:rPr lang="ja-JP" altLang="ja-JP" sz="816" dirty="0">
                  <a:solidFill>
                    <a:sysClr val="windowText" lastClr="000000"/>
                  </a:solidFill>
                </a:rPr>
                <a:t>祖母に預ける。シッターさんに日替わりで来てもら</a:t>
              </a:r>
              <a:r>
                <a:rPr lang="ja-JP" altLang="en-US" sz="816" dirty="0">
                  <a:solidFill>
                    <a:sysClr val="windowText" lastClr="000000"/>
                  </a:solidFill>
                </a:rPr>
                <a:t>う</a:t>
              </a:r>
              <a:r>
                <a:rPr lang="ja-JP" altLang="ja-JP" sz="816" dirty="0">
                  <a:solidFill>
                    <a:sysClr val="windowText" lastClr="000000"/>
                  </a:solidFill>
                </a:rPr>
                <a:t>。</a:t>
              </a:r>
            </a:p>
            <a:p>
              <a:pPr algn="just" defTabSz="903098"/>
              <a:r>
                <a:rPr lang="ja-JP" altLang="ja-JP" sz="816" dirty="0">
                  <a:solidFill>
                    <a:sysClr val="windowText" lastClr="000000"/>
                  </a:solidFill>
                </a:rPr>
                <a:t>塾や</a:t>
              </a:r>
              <a:r>
                <a:rPr lang="en-US" altLang="ja-JP" sz="816" dirty="0">
                  <a:solidFill>
                    <a:sysClr val="windowText" lastClr="000000"/>
                  </a:solidFill>
                </a:rPr>
                <a:t>YMCA</a:t>
              </a:r>
              <a:r>
                <a:rPr lang="ja-JP" altLang="ja-JP" sz="816" dirty="0">
                  <a:solidFill>
                    <a:sysClr val="windowText" lastClr="000000"/>
                  </a:solidFill>
                </a:rPr>
                <a:t>のサマープログラム</a:t>
              </a:r>
              <a:r>
                <a:rPr lang="ja-JP" altLang="en-US" sz="816" dirty="0">
                  <a:solidFill>
                    <a:sysClr val="windowText" lastClr="000000"/>
                  </a:solidFill>
                </a:rPr>
                <a:t>。</a:t>
              </a:r>
              <a:r>
                <a:rPr lang="en-US" altLang="ja-JP" sz="816" dirty="0">
                  <a:solidFill>
                    <a:sysClr val="windowText" lastClr="000000"/>
                  </a:solidFill>
                </a:rPr>
                <a:t>3</a:t>
              </a:r>
              <a:r>
                <a:rPr lang="ja-JP" altLang="ja-JP" sz="816" dirty="0">
                  <a:solidFill>
                    <a:sysClr val="windowText" lastClr="000000"/>
                  </a:solidFill>
                </a:rPr>
                <a:t>年生まではファミリーサポートさんの家へ預けた。（習い事の送迎も）</a:t>
              </a:r>
              <a:endParaRPr lang="en-US" altLang="ja-JP" sz="816" dirty="0">
                <a:solidFill>
                  <a:sysClr val="windowText" lastClr="000000"/>
                </a:solidFill>
              </a:endParaRPr>
            </a:p>
            <a:p>
              <a:pPr algn="just" defTabSz="903098"/>
              <a:r>
                <a:rPr lang="ja-JP" altLang="ja-JP" sz="816" dirty="0">
                  <a:solidFill>
                    <a:sysClr val="windowText" lastClr="000000"/>
                  </a:solidFill>
                </a:rPr>
                <a:t>宿題・習い事以外は兄弟で遊んで過ごしている。</a:t>
              </a:r>
              <a:r>
                <a:rPr lang="ja-JP" altLang="en-US" sz="816" dirty="0">
                  <a:solidFill>
                    <a:sysClr val="windowText" lastClr="000000"/>
                  </a:solidFill>
                </a:rPr>
                <a:t>基本習い事が多いためたまに出かける程度。</a:t>
              </a:r>
              <a:endParaRPr lang="ja-JP" altLang="ja-JP" sz="816" dirty="0">
                <a:solidFill>
                  <a:sysClr val="windowText" lastClr="000000"/>
                </a:solidFill>
              </a:endParaRPr>
            </a:p>
            <a:p>
              <a:pPr algn="just" defTabSz="903098"/>
              <a:r>
                <a:rPr lang="ja-JP" altLang="en-US" sz="816" dirty="0">
                  <a:solidFill>
                    <a:sysClr val="windowText" lastClr="000000"/>
                  </a:solidFill>
                </a:rPr>
                <a:t>朝塾へ送り、夕方祖母が迎え。塾が休みの時は、私か主人が</a:t>
              </a:r>
              <a:r>
                <a:rPr lang="ja-JP" altLang="ja-JP" sz="816" dirty="0">
                  <a:solidFill>
                    <a:sysClr val="windowText" lastClr="000000"/>
                  </a:solidFill>
                </a:rPr>
                <a:t>職場へ連れてい</a:t>
              </a:r>
              <a:r>
                <a:rPr lang="ja-JP" altLang="en-US" sz="816" dirty="0">
                  <a:solidFill>
                    <a:sysClr val="windowText" lastClr="000000"/>
                  </a:solidFill>
                </a:rPr>
                <a:t>く</a:t>
              </a:r>
              <a:r>
                <a:rPr lang="ja-JP" altLang="ja-JP" sz="816" dirty="0">
                  <a:solidFill>
                    <a:sysClr val="windowText" lastClr="000000"/>
                  </a:solidFill>
                </a:rPr>
                <a:t>。</a:t>
              </a:r>
              <a:r>
                <a:rPr lang="ja-JP" altLang="en-US" sz="816" dirty="0">
                  <a:solidFill>
                    <a:sysClr val="windowText" lastClr="000000"/>
                  </a:solidFill>
                </a:rPr>
                <a:t>（一緒に病院で過ごす）</a:t>
              </a:r>
              <a:endParaRPr lang="ja-JP" altLang="ja-JP" sz="816" dirty="0">
                <a:solidFill>
                  <a:sysClr val="windowText" lastClr="000000"/>
                </a:solidFill>
              </a:endParaRPr>
            </a:p>
            <a:p>
              <a:pPr algn="just" defTabSz="903098"/>
              <a:r>
                <a:rPr lang="ja-JP" altLang="ja-JP" sz="816" dirty="0">
                  <a:solidFill>
                    <a:sysClr val="windowText" lastClr="000000"/>
                  </a:solidFill>
                </a:rPr>
                <a:t>小学校の育成ｸﾗﾌﾞ。</a:t>
              </a:r>
              <a:r>
                <a:rPr lang="en-US" altLang="ja-JP" sz="816" dirty="0">
                  <a:solidFill>
                    <a:sysClr val="windowText" lastClr="000000"/>
                  </a:solidFill>
                </a:rPr>
                <a:t>YMCA</a:t>
              </a:r>
              <a:r>
                <a:rPr lang="ja-JP" altLang="ja-JP" sz="816" dirty="0">
                  <a:solidFill>
                    <a:sysClr val="windowText" lastClr="000000"/>
                  </a:solidFill>
                </a:rPr>
                <a:t>の放課後プログラム。</a:t>
              </a:r>
            </a:p>
            <a:p>
              <a:pPr algn="just" defTabSz="903098"/>
              <a:r>
                <a:rPr lang="ja-JP" altLang="ja-JP" sz="816" dirty="0">
                  <a:solidFill>
                    <a:sysClr val="windowText" lastClr="000000"/>
                  </a:solidFill>
                </a:rPr>
                <a:t>自宅で留守番（小</a:t>
              </a:r>
              <a:r>
                <a:rPr lang="en-US" altLang="ja-JP" sz="816" dirty="0">
                  <a:solidFill>
                    <a:sysClr val="windowText" lastClr="000000"/>
                  </a:solidFill>
                </a:rPr>
                <a:t>5</a:t>
              </a:r>
              <a:r>
                <a:rPr lang="ja-JP" altLang="ja-JP" sz="816" dirty="0">
                  <a:solidFill>
                    <a:sysClr val="windowText" lastClr="000000"/>
                  </a:solidFill>
                </a:rPr>
                <a:t>）。隣に祖父母が住んでいるので行き来したり一人でＴＶ・勉強・友達と遊んだり</a:t>
              </a:r>
              <a:r>
                <a:rPr lang="ja-JP" altLang="en-US" sz="816" dirty="0">
                  <a:solidFill>
                    <a:sysClr val="windowText" lastClr="000000"/>
                  </a:solidFill>
                </a:rPr>
                <a:t>。</a:t>
              </a:r>
              <a:endParaRPr lang="en-US" altLang="ja-JP" sz="816" dirty="0">
                <a:solidFill>
                  <a:sysClr val="windowText" lastClr="000000"/>
                </a:solidFill>
              </a:endParaRPr>
            </a:p>
            <a:p>
              <a:pPr algn="just" defTabSz="903098"/>
              <a:r>
                <a:rPr lang="ja-JP" altLang="ja-JP" sz="816" dirty="0">
                  <a:solidFill>
                    <a:sysClr val="windowText" lastClr="000000"/>
                  </a:solidFill>
                </a:rPr>
                <a:t>家族旅行やレジャーをなるべく行うようにしている。</a:t>
              </a:r>
            </a:p>
            <a:p>
              <a:pPr algn="just" defTabSz="903098"/>
              <a:r>
                <a:rPr lang="ja-JP" altLang="ja-JP" sz="816" dirty="0">
                  <a:solidFill>
                    <a:sysClr val="windowText" lastClr="000000"/>
                  </a:solidFill>
                </a:rPr>
                <a:t>長期休暇は祖父母宅や親戚の家へホームステイ。もしくは自然キャンプ。</a:t>
              </a:r>
            </a:p>
            <a:p>
              <a:pPr algn="just" defTabSz="903098"/>
              <a:r>
                <a:rPr lang="ja-JP" altLang="ja-JP" sz="816" dirty="0">
                  <a:solidFill>
                    <a:sysClr val="windowText" lastClr="000000"/>
                  </a:solidFill>
                </a:rPr>
                <a:t>水泳やその他の夏期講習プログラムに参加する。</a:t>
              </a:r>
            </a:p>
            <a:p>
              <a:pPr algn="just" defTabSz="903098"/>
              <a:r>
                <a:rPr lang="ja-JP" altLang="ja-JP" sz="816" dirty="0">
                  <a:solidFill>
                    <a:sysClr val="windowText" lastClr="000000"/>
                  </a:solidFill>
                </a:rPr>
                <a:t>学童保育や、職場の小学生プログラムの参加。（主に職場のプログラムを利用）</a:t>
              </a:r>
            </a:p>
            <a:p>
              <a:pPr algn="just" defTabSz="903098"/>
              <a:r>
                <a:rPr lang="ja-JP" altLang="ja-JP" sz="816" spc="-91" dirty="0">
                  <a:solidFill>
                    <a:sysClr val="windowText" lastClr="000000"/>
                  </a:solidFill>
                </a:rPr>
                <a:t>学生の兄・姉に様子をみてもらいながら過ごさせてい</a:t>
              </a:r>
              <a:r>
                <a:rPr lang="ja-JP" altLang="en-US" sz="816" spc="-91" dirty="0">
                  <a:solidFill>
                    <a:sysClr val="windowText" lastClr="000000"/>
                  </a:solidFill>
                </a:rPr>
                <a:t>る。</a:t>
              </a:r>
              <a:endParaRPr lang="ja-JP" altLang="ja-JP" sz="816" spc="-91" dirty="0">
                <a:solidFill>
                  <a:sysClr val="windowText" lastClr="000000"/>
                </a:solidFill>
              </a:endParaRPr>
            </a:p>
            <a:p>
              <a:pPr algn="just" defTabSz="903098"/>
              <a:r>
                <a:rPr lang="ja-JP" altLang="ja-JP" sz="816" spc="-91" dirty="0">
                  <a:solidFill>
                    <a:sysClr val="windowText" lastClr="000000"/>
                  </a:solidFill>
                </a:rPr>
                <a:t>お手伝いさんや親戚の力を借り</a:t>
              </a:r>
              <a:r>
                <a:rPr lang="ja-JP" altLang="en-US" sz="816" spc="-91" dirty="0">
                  <a:solidFill>
                    <a:sysClr val="windowText" lastClr="000000"/>
                  </a:solidFill>
                </a:rPr>
                <a:t>て</a:t>
              </a:r>
              <a:r>
                <a:rPr lang="ja-JP" altLang="ja-JP" sz="816" spc="-91" dirty="0">
                  <a:solidFill>
                    <a:sysClr val="windowText" lastClr="000000"/>
                  </a:solidFill>
                </a:rPr>
                <a:t>なんとか過ごしている。</a:t>
              </a:r>
            </a:p>
            <a:p>
              <a:pPr algn="just" defTabSz="903098"/>
              <a:r>
                <a:rPr lang="en-US" altLang="ja-JP" sz="816" dirty="0">
                  <a:solidFill>
                    <a:sysClr val="windowText" lastClr="000000"/>
                  </a:solidFill>
                </a:rPr>
                <a:t>3</a:t>
              </a:r>
              <a:r>
                <a:rPr lang="ja-JP" altLang="ja-JP" sz="816" dirty="0">
                  <a:solidFill>
                    <a:sysClr val="windowText" lastClr="000000"/>
                  </a:solidFill>
                </a:rPr>
                <a:t>年までは学童保育。</a:t>
              </a:r>
              <a:r>
                <a:rPr lang="en-US" altLang="ja-JP" sz="816" dirty="0">
                  <a:solidFill>
                    <a:sysClr val="windowText" lastClr="000000"/>
                  </a:solidFill>
                </a:rPr>
                <a:t>4</a:t>
              </a:r>
              <a:r>
                <a:rPr lang="ja-JP" altLang="ja-JP" sz="816" dirty="0">
                  <a:solidFill>
                    <a:sysClr val="windowText" lastClr="000000"/>
                  </a:solidFill>
                </a:rPr>
                <a:t>年以上は家庭学習→部活→家庭（家政婦さんと留守番）</a:t>
              </a:r>
              <a:endParaRPr lang="ja-JP" altLang="en-US" sz="816" dirty="0">
                <a:solidFill>
                  <a:sysClr val="windowText" lastClr="000000"/>
                </a:solidFill>
              </a:endParaRPr>
            </a:p>
          </p:txBody>
        </p:sp>
      </p:grpSp>
      <p:graphicFrame>
        <p:nvGraphicFramePr>
          <p:cNvPr id="37" name="表 36"/>
          <p:cNvGraphicFramePr>
            <a:graphicFrameLocks noGrp="1"/>
          </p:cNvGraphicFramePr>
          <p:nvPr>
            <p:extLst/>
          </p:nvPr>
        </p:nvGraphicFramePr>
        <p:xfrm>
          <a:off x="703631" y="4816415"/>
          <a:ext cx="3592439" cy="1777621"/>
        </p:xfrm>
        <a:graphic>
          <a:graphicData uri="http://schemas.openxmlformats.org/drawingml/2006/table">
            <a:tbl>
              <a:tblPr>
                <a:tableStyleId>{F5AB1C69-6EDB-4FF4-983F-18BD219EF322}</a:tableStyleId>
              </a:tblPr>
              <a:tblGrid>
                <a:gridCol w="1045073">
                  <a:extLst>
                    <a:ext uri="{9D8B030D-6E8A-4147-A177-3AD203B41FA5}">
                      <a16:colId xmlns:a16="http://schemas.microsoft.com/office/drawing/2014/main" val="20000"/>
                    </a:ext>
                  </a:extLst>
                </a:gridCol>
                <a:gridCol w="424561">
                  <a:extLst>
                    <a:ext uri="{9D8B030D-6E8A-4147-A177-3AD203B41FA5}">
                      <a16:colId xmlns:a16="http://schemas.microsoft.com/office/drawing/2014/main" val="20001"/>
                    </a:ext>
                  </a:extLst>
                </a:gridCol>
                <a:gridCol w="424561">
                  <a:extLst>
                    <a:ext uri="{9D8B030D-6E8A-4147-A177-3AD203B41FA5}">
                      <a16:colId xmlns:a16="http://schemas.microsoft.com/office/drawing/2014/main" val="20002"/>
                    </a:ext>
                  </a:extLst>
                </a:gridCol>
                <a:gridCol w="424561">
                  <a:extLst>
                    <a:ext uri="{9D8B030D-6E8A-4147-A177-3AD203B41FA5}">
                      <a16:colId xmlns:a16="http://schemas.microsoft.com/office/drawing/2014/main" val="20003"/>
                    </a:ext>
                  </a:extLst>
                </a:gridCol>
                <a:gridCol w="424561">
                  <a:extLst>
                    <a:ext uri="{9D8B030D-6E8A-4147-A177-3AD203B41FA5}">
                      <a16:colId xmlns:a16="http://schemas.microsoft.com/office/drawing/2014/main" val="20004"/>
                    </a:ext>
                  </a:extLst>
                </a:gridCol>
                <a:gridCol w="424561">
                  <a:extLst>
                    <a:ext uri="{9D8B030D-6E8A-4147-A177-3AD203B41FA5}">
                      <a16:colId xmlns:a16="http://schemas.microsoft.com/office/drawing/2014/main" val="20005"/>
                    </a:ext>
                  </a:extLst>
                </a:gridCol>
                <a:gridCol w="424561">
                  <a:extLst>
                    <a:ext uri="{9D8B030D-6E8A-4147-A177-3AD203B41FA5}">
                      <a16:colId xmlns:a16="http://schemas.microsoft.com/office/drawing/2014/main" val="20006"/>
                    </a:ext>
                  </a:extLst>
                </a:gridCol>
              </a:tblGrid>
              <a:tr h="189999">
                <a:tc rowSpan="2">
                  <a:txBody>
                    <a:bodyPr/>
                    <a:lstStyle/>
                    <a:p>
                      <a:pPr algn="ctr" fontAlgn="ctr"/>
                      <a:r>
                        <a:rPr lang="ja-JP" altLang="en-US" sz="800" u="none" strike="noStrike" dirty="0">
                          <a:effectLst/>
                          <a:latin typeface="+mn-ea"/>
                          <a:ea typeface="+mn-ea"/>
                        </a:rPr>
                        <a:t>　</a:t>
                      </a:r>
                      <a:endParaRPr lang="ja-JP" altLang="en-US"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gridSpan="2">
                  <a:txBody>
                    <a:bodyPr/>
                    <a:lstStyle/>
                    <a:p>
                      <a:pPr algn="ctr" rtl="0" fontAlgn="ctr"/>
                      <a:r>
                        <a:rPr lang="ja-JP" altLang="en-US" sz="800" u="none" strike="noStrike" dirty="0">
                          <a:effectLst/>
                          <a:latin typeface="+mn-ea"/>
                          <a:ea typeface="+mn-ea"/>
                        </a:rPr>
                        <a:t>男性（</a:t>
                      </a:r>
                      <a:r>
                        <a:rPr lang="en-US" altLang="ja-JP" sz="800" u="none" strike="noStrike" dirty="0">
                          <a:effectLst/>
                          <a:latin typeface="+mn-ea"/>
                          <a:ea typeface="+mn-ea"/>
                        </a:rPr>
                        <a:t>703</a:t>
                      </a:r>
                      <a:r>
                        <a:rPr lang="ja-JP" altLang="en-US" sz="800" u="none" strike="noStrike" dirty="0">
                          <a:effectLst/>
                          <a:latin typeface="+mn-ea"/>
                          <a:ea typeface="+mn-ea"/>
                        </a:rPr>
                        <a:t>人）</a:t>
                      </a:r>
                      <a:endParaRPr lang="ja-JP" altLang="en-US" sz="800" b="0" i="0" u="none" strike="noStrike" dirty="0">
                        <a:solidFill>
                          <a:srgbClr val="000000"/>
                        </a:solidFill>
                        <a:effectLst/>
                        <a:latin typeface="+mn-ea"/>
                        <a:ea typeface="+mn-ea"/>
                      </a:endParaRPr>
                    </a:p>
                  </a:txBody>
                  <a:tcPr marL="8641" marR="8641" marT="8641" marB="0" anchor="ctr"/>
                </a:tc>
                <a:tc hMerge="1">
                  <a:txBody>
                    <a:bodyPr/>
                    <a:lstStyle/>
                    <a:p>
                      <a:endParaRPr kumimoji="1" lang="ja-JP" altLang="en-US"/>
                    </a:p>
                  </a:txBody>
                  <a:tcPr/>
                </a:tc>
                <a:tc gridSpan="2">
                  <a:txBody>
                    <a:bodyPr/>
                    <a:lstStyle/>
                    <a:p>
                      <a:pPr algn="ctr" rtl="0" fontAlgn="ctr"/>
                      <a:r>
                        <a:rPr lang="ja-JP" altLang="en-US" sz="800" u="none" strike="noStrike" dirty="0">
                          <a:effectLst/>
                          <a:latin typeface="+mn-ea"/>
                          <a:ea typeface="+mn-ea"/>
                        </a:rPr>
                        <a:t>女性（</a:t>
                      </a:r>
                      <a:r>
                        <a:rPr lang="en-US" altLang="ja-JP" sz="800" u="none" strike="noStrike" dirty="0">
                          <a:effectLst/>
                          <a:latin typeface="+mn-ea"/>
                          <a:ea typeface="+mn-ea"/>
                        </a:rPr>
                        <a:t>219</a:t>
                      </a:r>
                      <a:r>
                        <a:rPr lang="ja-JP" altLang="en-US" sz="800" u="none" strike="noStrike" dirty="0">
                          <a:effectLst/>
                          <a:latin typeface="+mn-ea"/>
                          <a:ea typeface="+mn-ea"/>
                        </a:rPr>
                        <a:t>人）</a:t>
                      </a:r>
                      <a:endParaRPr lang="ja-JP" altLang="en-US" sz="800" b="0" i="0" u="none" strike="noStrike" dirty="0">
                        <a:solidFill>
                          <a:srgbClr val="000000"/>
                        </a:solidFill>
                        <a:effectLst/>
                        <a:latin typeface="+mn-ea"/>
                        <a:ea typeface="+mn-ea"/>
                      </a:endParaRPr>
                    </a:p>
                  </a:txBody>
                  <a:tcPr marL="8641" marR="8641" marT="8641" marB="0" anchor="ctr"/>
                </a:tc>
                <a:tc hMerge="1">
                  <a:txBody>
                    <a:bodyPr/>
                    <a:lstStyle/>
                    <a:p>
                      <a:endParaRPr kumimoji="1" lang="ja-JP" altLang="en-US"/>
                    </a:p>
                  </a:txBody>
                  <a:tcPr/>
                </a:tc>
                <a:tc gridSpan="2">
                  <a:txBody>
                    <a:bodyPr/>
                    <a:lstStyle/>
                    <a:p>
                      <a:pPr algn="ctr" rtl="0" fontAlgn="ctr"/>
                      <a:r>
                        <a:rPr lang="ja-JP" altLang="en-US" sz="800" u="none" strike="noStrike" dirty="0">
                          <a:effectLst/>
                          <a:latin typeface="+mn-ea"/>
                          <a:ea typeface="+mn-ea"/>
                        </a:rPr>
                        <a:t>合計（</a:t>
                      </a:r>
                      <a:r>
                        <a:rPr lang="en-US" altLang="ja-JP" sz="800" u="none" strike="noStrike" dirty="0">
                          <a:effectLst/>
                          <a:latin typeface="+mn-ea"/>
                          <a:ea typeface="+mn-ea"/>
                        </a:rPr>
                        <a:t>924</a:t>
                      </a:r>
                      <a:r>
                        <a:rPr lang="ja-JP" altLang="en-US" sz="800" u="none" strike="noStrike" dirty="0">
                          <a:effectLst/>
                          <a:latin typeface="+mn-ea"/>
                          <a:ea typeface="+mn-ea"/>
                        </a:rPr>
                        <a:t>人）</a:t>
                      </a:r>
                      <a:endParaRPr lang="ja-JP" altLang="en-US" sz="800" b="0" i="0" u="none" strike="noStrike" dirty="0">
                        <a:solidFill>
                          <a:srgbClr val="000000"/>
                        </a:solidFill>
                        <a:effectLst/>
                        <a:latin typeface="+mn-ea"/>
                        <a:ea typeface="+mn-ea"/>
                      </a:endParaRPr>
                    </a:p>
                  </a:txBody>
                  <a:tcPr marL="8641" marR="8641" marT="8641" marB="0" anchor="ctr"/>
                </a:tc>
                <a:tc hMerge="1">
                  <a:txBody>
                    <a:bodyPr/>
                    <a:lstStyle/>
                    <a:p>
                      <a:endParaRPr kumimoji="1" lang="ja-JP" altLang="en-US"/>
                    </a:p>
                  </a:txBody>
                  <a:tcPr/>
                </a:tc>
                <a:extLst>
                  <a:ext uri="{0D108BD9-81ED-4DB2-BD59-A6C34878D82A}">
                    <a16:rowId xmlns:a16="http://schemas.microsoft.com/office/drawing/2014/main" val="10000"/>
                  </a:ext>
                </a:extLst>
              </a:tr>
              <a:tr h="214061">
                <a:tc vMerge="1">
                  <a:txBody>
                    <a:bodyPr/>
                    <a:lstStyle/>
                    <a:p>
                      <a:pPr algn="l" rtl="0"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rtl="0" fontAlgn="ctr"/>
                      <a:r>
                        <a:rPr lang="ja-JP" altLang="en-US" sz="800" b="0" i="0" u="none" strike="noStrike" dirty="0">
                          <a:solidFill>
                            <a:srgbClr val="000000"/>
                          </a:solidFill>
                          <a:effectLst/>
                          <a:latin typeface="+mn-ea"/>
                          <a:ea typeface="+mn-ea"/>
                        </a:rPr>
                        <a:t>人数</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n-ea"/>
                          <a:ea typeface="+mn-ea"/>
                        </a:rPr>
                        <a:t>割合</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n-ea"/>
                          <a:ea typeface="+mn-ea"/>
                        </a:rPr>
                        <a:t>人数</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n-ea"/>
                          <a:ea typeface="+mn-ea"/>
                        </a:rPr>
                        <a:t>割合</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ja-JP" altLang="en-US" sz="800" b="1" i="0" u="none" strike="noStrike" dirty="0">
                          <a:solidFill>
                            <a:srgbClr val="000000"/>
                          </a:solidFill>
                          <a:effectLst/>
                          <a:latin typeface="+mn-ea"/>
                          <a:ea typeface="+mn-ea"/>
                        </a:rPr>
                        <a:t>人数</a:t>
                      </a:r>
                      <a:endParaRPr lang="en-US" altLang="ja-JP" sz="800" b="1"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mn-ea"/>
                          <a:ea typeface="+mn-ea"/>
                        </a:rPr>
                        <a:t>割合</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196223">
                <a:tc>
                  <a:txBody>
                    <a:bodyPr/>
                    <a:lstStyle/>
                    <a:p>
                      <a:pPr algn="l" rtl="0" fontAlgn="ctr"/>
                      <a:r>
                        <a:rPr lang="en-US" altLang="ja-JP" sz="800" u="none" strike="noStrike" dirty="0">
                          <a:effectLst/>
                          <a:latin typeface="+mn-ea"/>
                          <a:ea typeface="+mn-ea"/>
                        </a:rPr>
                        <a:t>30</a:t>
                      </a:r>
                      <a:r>
                        <a:rPr lang="ja-JP" altLang="en-US" sz="800" u="none" strike="noStrike" dirty="0">
                          <a:effectLst/>
                          <a:latin typeface="+mn-ea"/>
                          <a:ea typeface="+mn-ea"/>
                        </a:rPr>
                        <a:t>歳未満</a:t>
                      </a:r>
                      <a:endParaRPr lang="ja-JP" altLang="en-US" sz="800" b="0" i="0" u="none" strike="noStrike" dirty="0">
                        <a:solidFill>
                          <a:srgbClr val="000000"/>
                        </a:solidFill>
                        <a:effectLst/>
                        <a:latin typeface="+mn-ea"/>
                        <a:ea typeface="+mn-ea"/>
                      </a:endParaRP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rtl="0" fontAlgn="ctr"/>
                      <a:r>
                        <a:rPr lang="en-US" altLang="ja-JP" sz="800" u="none" strike="noStrike" dirty="0">
                          <a:effectLst/>
                          <a:latin typeface="+mn-ea"/>
                          <a:ea typeface="+mn-ea"/>
                        </a:rPr>
                        <a:t>5</a:t>
                      </a:r>
                      <a:endParaRPr lang="en-US" altLang="ja-JP" sz="800" b="0" i="0" u="none" strike="noStrike" dirty="0">
                        <a:solidFill>
                          <a:srgbClr val="000000"/>
                        </a:solidFill>
                        <a:effectLst/>
                        <a:latin typeface="+mn-ea"/>
                        <a:ea typeface="+mn-ea"/>
                      </a:endParaRP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rtl="0" fontAlgn="ctr"/>
                      <a:r>
                        <a:rPr lang="en-US" altLang="ja-JP" sz="800" u="none" strike="noStrike" dirty="0">
                          <a:effectLst/>
                          <a:latin typeface="+mn-ea"/>
                          <a:ea typeface="+mn-ea"/>
                        </a:rPr>
                        <a:t>0.7%</a:t>
                      </a:r>
                      <a:endParaRPr lang="en-US" altLang="ja-JP" sz="800" b="0" i="0" u="none" strike="noStrike" dirty="0">
                        <a:solidFill>
                          <a:srgbClr val="000000"/>
                        </a:solidFill>
                        <a:effectLst/>
                        <a:latin typeface="+mn-ea"/>
                        <a:ea typeface="+mn-ea"/>
                      </a:endParaRP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rtl="0" fontAlgn="ctr"/>
                      <a:r>
                        <a:rPr lang="en-US" altLang="ja-JP" sz="800" u="none" strike="noStrike">
                          <a:effectLst/>
                          <a:latin typeface="+mn-ea"/>
                          <a:ea typeface="+mn-ea"/>
                        </a:rPr>
                        <a:t>6</a:t>
                      </a:r>
                      <a:endParaRPr lang="en-US" altLang="ja-JP" sz="800" b="0" i="0" u="none" strike="noStrike">
                        <a:solidFill>
                          <a:srgbClr val="000000"/>
                        </a:solidFill>
                        <a:effectLst/>
                        <a:latin typeface="+mn-ea"/>
                        <a:ea typeface="+mn-ea"/>
                      </a:endParaRP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rtl="0" fontAlgn="ctr"/>
                      <a:r>
                        <a:rPr lang="en-US" altLang="ja-JP" sz="800" u="none" strike="noStrike">
                          <a:effectLst/>
                          <a:latin typeface="+mn-ea"/>
                          <a:ea typeface="+mn-ea"/>
                        </a:rPr>
                        <a:t>2.7%</a:t>
                      </a:r>
                      <a:endParaRPr lang="en-US" altLang="ja-JP" sz="800" b="0" i="0" u="none" strike="noStrike">
                        <a:solidFill>
                          <a:srgbClr val="000000"/>
                        </a:solidFill>
                        <a:effectLst/>
                        <a:latin typeface="+mn-ea"/>
                        <a:ea typeface="+mn-ea"/>
                      </a:endParaRP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rtl="0" fontAlgn="ctr"/>
                      <a:r>
                        <a:rPr lang="en-US" altLang="ja-JP" sz="800" u="none" strike="noStrike">
                          <a:effectLst/>
                          <a:latin typeface="+mn-ea"/>
                          <a:ea typeface="+mn-ea"/>
                        </a:rPr>
                        <a:t>11</a:t>
                      </a:r>
                      <a:endParaRPr lang="en-US" altLang="ja-JP" sz="800" b="1" i="0" u="none" strike="noStrike">
                        <a:solidFill>
                          <a:srgbClr val="000000"/>
                        </a:solidFill>
                        <a:effectLst/>
                        <a:latin typeface="+mn-ea"/>
                        <a:ea typeface="+mn-ea"/>
                      </a:endParaRP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u="none" strike="noStrike">
                          <a:effectLst/>
                          <a:latin typeface="+mn-ea"/>
                          <a:ea typeface="+mn-ea"/>
                        </a:rPr>
                        <a:t>1.2%</a:t>
                      </a:r>
                      <a:endParaRPr lang="en-US" altLang="ja-JP" sz="800" b="0" i="0" u="none" strike="noStrike">
                        <a:solidFill>
                          <a:srgbClr val="000000"/>
                        </a:solidFill>
                        <a:effectLst/>
                        <a:latin typeface="+mn-ea"/>
                        <a:ea typeface="+mn-ea"/>
                      </a:endParaRP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2"/>
                  </a:ext>
                </a:extLst>
              </a:tr>
              <a:tr h="196223">
                <a:tc>
                  <a:txBody>
                    <a:bodyPr/>
                    <a:lstStyle/>
                    <a:p>
                      <a:pPr algn="l" rtl="0" fontAlgn="ctr"/>
                      <a:r>
                        <a:rPr lang="en-US" altLang="ja-JP" sz="800" u="none" strike="noStrike" dirty="0">
                          <a:effectLst/>
                          <a:latin typeface="+mn-ea"/>
                          <a:ea typeface="+mn-ea"/>
                        </a:rPr>
                        <a:t>30</a:t>
                      </a:r>
                      <a:r>
                        <a:rPr lang="ja-JP" altLang="en-US" sz="800" u="none" strike="noStrike" dirty="0">
                          <a:effectLst/>
                          <a:latin typeface="+mn-ea"/>
                          <a:ea typeface="+mn-ea"/>
                        </a:rPr>
                        <a:t>歳代</a:t>
                      </a:r>
                      <a:endParaRPr lang="ja-JP" altLang="en-US"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24</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3.4%</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19</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8.7%</a:t>
                      </a:r>
                      <a:endParaRPr lang="en-US" altLang="ja-JP" sz="800" b="0" i="0" u="none" strike="noStrike">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43</a:t>
                      </a:r>
                      <a:endParaRPr lang="en-US" altLang="ja-JP" sz="800" b="1" i="0" u="none" strike="noStrike">
                        <a:solidFill>
                          <a:srgbClr val="000000"/>
                        </a:solidFill>
                        <a:effectLst/>
                        <a:latin typeface="+mn-ea"/>
                        <a:ea typeface="+mn-ea"/>
                      </a:endParaRPr>
                    </a:p>
                  </a:txBody>
                  <a:tcPr marL="8641" marR="8641" marT="8641" marB="0" anchor="ctr"/>
                </a:tc>
                <a:tc>
                  <a:txBody>
                    <a:bodyPr/>
                    <a:lstStyle/>
                    <a:p>
                      <a:pPr algn="ctr" fontAlgn="ctr"/>
                      <a:r>
                        <a:rPr lang="en-US" altLang="ja-JP" sz="800" u="none" strike="noStrike">
                          <a:effectLst/>
                          <a:latin typeface="+mn-ea"/>
                          <a:ea typeface="+mn-ea"/>
                        </a:rPr>
                        <a:t>4.7%</a:t>
                      </a:r>
                      <a:endParaRPr lang="en-US" altLang="ja-JP" sz="800" b="0" i="0" u="none" strike="noStrike">
                        <a:solidFill>
                          <a:srgbClr val="000000"/>
                        </a:solidFill>
                        <a:effectLst/>
                        <a:latin typeface="+mn-ea"/>
                        <a:ea typeface="+mn-ea"/>
                      </a:endParaRPr>
                    </a:p>
                  </a:txBody>
                  <a:tcPr marL="8641" marR="8641" marT="8641" marB="0" anchor="ctr"/>
                </a:tc>
                <a:extLst>
                  <a:ext uri="{0D108BD9-81ED-4DB2-BD59-A6C34878D82A}">
                    <a16:rowId xmlns:a16="http://schemas.microsoft.com/office/drawing/2014/main" val="10003"/>
                  </a:ext>
                </a:extLst>
              </a:tr>
              <a:tr h="196223">
                <a:tc>
                  <a:txBody>
                    <a:bodyPr/>
                    <a:lstStyle/>
                    <a:p>
                      <a:pPr algn="l" rtl="0" fontAlgn="ctr"/>
                      <a:r>
                        <a:rPr lang="en-US" altLang="ja-JP" sz="800" u="none" strike="noStrike" dirty="0">
                          <a:effectLst/>
                          <a:latin typeface="+mn-ea"/>
                          <a:ea typeface="+mn-ea"/>
                        </a:rPr>
                        <a:t>40</a:t>
                      </a:r>
                      <a:r>
                        <a:rPr lang="ja-JP" altLang="en-US" sz="800" u="none" strike="noStrike" dirty="0">
                          <a:effectLst/>
                          <a:latin typeface="+mn-ea"/>
                          <a:ea typeface="+mn-ea"/>
                        </a:rPr>
                        <a:t>歳代</a:t>
                      </a:r>
                      <a:endParaRPr lang="ja-JP" altLang="en-US"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38</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5.4%</a:t>
                      </a:r>
                      <a:endParaRPr lang="en-US" altLang="ja-JP" sz="800" b="0" i="0" u="none" strike="noStrike">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31</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14.2%</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69</a:t>
                      </a:r>
                      <a:endParaRPr lang="en-US" altLang="ja-JP" sz="800" b="1" i="0" u="none" strike="noStrike" dirty="0">
                        <a:solidFill>
                          <a:srgbClr val="000000"/>
                        </a:solidFill>
                        <a:effectLst/>
                        <a:latin typeface="+mn-ea"/>
                        <a:ea typeface="+mn-ea"/>
                      </a:endParaRPr>
                    </a:p>
                  </a:txBody>
                  <a:tcPr marL="8641" marR="8641" marT="8641" marB="0" anchor="ctr"/>
                </a:tc>
                <a:tc>
                  <a:txBody>
                    <a:bodyPr/>
                    <a:lstStyle/>
                    <a:p>
                      <a:pPr algn="ctr" fontAlgn="ctr"/>
                      <a:r>
                        <a:rPr lang="en-US" altLang="ja-JP" sz="800" u="none" strike="noStrike">
                          <a:effectLst/>
                          <a:latin typeface="+mn-ea"/>
                          <a:ea typeface="+mn-ea"/>
                        </a:rPr>
                        <a:t>7.5%</a:t>
                      </a:r>
                      <a:endParaRPr lang="en-US" altLang="ja-JP" sz="800" b="0" i="0" u="none" strike="noStrike">
                        <a:solidFill>
                          <a:srgbClr val="000000"/>
                        </a:solidFill>
                        <a:effectLst/>
                        <a:latin typeface="+mn-ea"/>
                        <a:ea typeface="+mn-ea"/>
                      </a:endParaRPr>
                    </a:p>
                  </a:txBody>
                  <a:tcPr marL="8641" marR="8641" marT="8641" marB="0" anchor="ctr"/>
                </a:tc>
                <a:extLst>
                  <a:ext uri="{0D108BD9-81ED-4DB2-BD59-A6C34878D82A}">
                    <a16:rowId xmlns:a16="http://schemas.microsoft.com/office/drawing/2014/main" val="10004"/>
                  </a:ext>
                </a:extLst>
              </a:tr>
              <a:tr h="196223">
                <a:tc>
                  <a:txBody>
                    <a:bodyPr/>
                    <a:lstStyle/>
                    <a:p>
                      <a:pPr algn="l" rtl="0" fontAlgn="ctr"/>
                      <a:r>
                        <a:rPr lang="en-US" altLang="ja-JP" sz="800" u="none" strike="noStrike" dirty="0">
                          <a:effectLst/>
                          <a:latin typeface="+mn-ea"/>
                          <a:ea typeface="+mn-ea"/>
                        </a:rPr>
                        <a:t>50</a:t>
                      </a:r>
                      <a:r>
                        <a:rPr lang="ja-JP" altLang="en-US" sz="800" u="none" strike="noStrike" dirty="0">
                          <a:effectLst/>
                          <a:latin typeface="+mn-ea"/>
                          <a:ea typeface="+mn-ea"/>
                        </a:rPr>
                        <a:t>歳代</a:t>
                      </a:r>
                      <a:endParaRPr lang="ja-JP" altLang="en-US"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36</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5.1%</a:t>
                      </a:r>
                      <a:endParaRPr lang="en-US" altLang="ja-JP" sz="800" b="0" i="0" u="none" strike="noStrike">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12</a:t>
                      </a:r>
                      <a:endParaRPr lang="en-US" altLang="ja-JP" sz="800" b="0" i="0" u="none" strike="noStrike">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5.5%</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48</a:t>
                      </a:r>
                      <a:endParaRPr lang="en-US" altLang="ja-JP" sz="800" b="1" i="0" u="none" strike="noStrike" dirty="0">
                        <a:solidFill>
                          <a:srgbClr val="000000"/>
                        </a:solidFill>
                        <a:effectLst/>
                        <a:latin typeface="+mn-ea"/>
                        <a:ea typeface="+mn-ea"/>
                      </a:endParaRPr>
                    </a:p>
                  </a:txBody>
                  <a:tcPr marL="8641" marR="8641" marT="8641" marB="0" anchor="ctr"/>
                </a:tc>
                <a:tc>
                  <a:txBody>
                    <a:bodyPr/>
                    <a:lstStyle/>
                    <a:p>
                      <a:pPr algn="ctr" fontAlgn="ctr"/>
                      <a:r>
                        <a:rPr lang="en-US" altLang="ja-JP" sz="800" u="none" strike="noStrike" dirty="0">
                          <a:effectLst/>
                          <a:latin typeface="+mn-ea"/>
                          <a:ea typeface="+mn-ea"/>
                        </a:rPr>
                        <a:t>5.2%</a:t>
                      </a:r>
                      <a:endParaRPr lang="en-US" altLang="ja-JP" sz="800" b="0" i="0" u="none" strike="noStrike" dirty="0">
                        <a:solidFill>
                          <a:srgbClr val="000000"/>
                        </a:solidFill>
                        <a:effectLst/>
                        <a:latin typeface="+mn-ea"/>
                        <a:ea typeface="+mn-ea"/>
                      </a:endParaRPr>
                    </a:p>
                  </a:txBody>
                  <a:tcPr marL="8641" marR="8641" marT="8641" marB="0" anchor="ctr"/>
                </a:tc>
                <a:extLst>
                  <a:ext uri="{0D108BD9-81ED-4DB2-BD59-A6C34878D82A}">
                    <a16:rowId xmlns:a16="http://schemas.microsoft.com/office/drawing/2014/main" val="10005"/>
                  </a:ext>
                </a:extLst>
              </a:tr>
              <a:tr h="196223">
                <a:tc>
                  <a:txBody>
                    <a:bodyPr/>
                    <a:lstStyle/>
                    <a:p>
                      <a:pPr algn="l" rtl="0" fontAlgn="ctr"/>
                      <a:r>
                        <a:rPr lang="en-US" altLang="ja-JP" sz="800" u="none" strike="noStrike" dirty="0">
                          <a:effectLst/>
                          <a:latin typeface="+mn-ea"/>
                          <a:ea typeface="+mn-ea"/>
                        </a:rPr>
                        <a:t>60</a:t>
                      </a:r>
                      <a:r>
                        <a:rPr lang="ja-JP" altLang="en-US" sz="800" u="none" strike="noStrike" dirty="0">
                          <a:effectLst/>
                          <a:latin typeface="+mn-ea"/>
                          <a:ea typeface="+mn-ea"/>
                        </a:rPr>
                        <a:t>歳以上</a:t>
                      </a:r>
                      <a:endParaRPr lang="ja-JP" altLang="en-US"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dirty="0">
                          <a:effectLst/>
                          <a:latin typeface="+mn-ea"/>
                          <a:ea typeface="+mn-ea"/>
                        </a:rPr>
                        <a:t>23</a:t>
                      </a:r>
                      <a:endParaRPr lang="en-US" altLang="ja-JP" sz="800" b="0" i="0" u="none" strike="noStrike" dirty="0">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3.3%</a:t>
                      </a:r>
                      <a:endParaRPr lang="en-US" altLang="ja-JP" sz="800" b="0" i="0" u="none" strike="noStrike">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4</a:t>
                      </a:r>
                      <a:endParaRPr lang="en-US" altLang="ja-JP" sz="800" b="0" i="0" u="none" strike="noStrike">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1.8%</a:t>
                      </a:r>
                      <a:endParaRPr lang="en-US" altLang="ja-JP" sz="800" b="0" i="0" u="none" strike="noStrike">
                        <a:solidFill>
                          <a:srgbClr val="000000"/>
                        </a:solidFill>
                        <a:effectLst/>
                        <a:latin typeface="+mn-ea"/>
                        <a:ea typeface="+mn-ea"/>
                      </a:endParaRPr>
                    </a:p>
                  </a:txBody>
                  <a:tcPr marL="8641" marR="8641" marT="8641" marB="0" anchor="ctr"/>
                </a:tc>
                <a:tc>
                  <a:txBody>
                    <a:bodyPr/>
                    <a:lstStyle/>
                    <a:p>
                      <a:pPr algn="ctr" rtl="0" fontAlgn="ctr"/>
                      <a:r>
                        <a:rPr lang="en-US" altLang="ja-JP" sz="800" u="none" strike="noStrike">
                          <a:effectLst/>
                          <a:latin typeface="+mn-ea"/>
                          <a:ea typeface="+mn-ea"/>
                        </a:rPr>
                        <a:t>27</a:t>
                      </a:r>
                      <a:endParaRPr lang="en-US" altLang="ja-JP" sz="800" b="1" i="0" u="none" strike="noStrike">
                        <a:solidFill>
                          <a:srgbClr val="000000"/>
                        </a:solidFill>
                        <a:effectLst/>
                        <a:latin typeface="+mn-ea"/>
                        <a:ea typeface="+mn-ea"/>
                      </a:endParaRPr>
                    </a:p>
                  </a:txBody>
                  <a:tcPr marL="8641" marR="8641" marT="8641" marB="0" anchor="ctr"/>
                </a:tc>
                <a:tc>
                  <a:txBody>
                    <a:bodyPr/>
                    <a:lstStyle/>
                    <a:p>
                      <a:pPr algn="ctr" fontAlgn="ctr"/>
                      <a:r>
                        <a:rPr lang="en-US" altLang="ja-JP" sz="800" u="none" strike="noStrike" dirty="0">
                          <a:effectLst/>
                          <a:latin typeface="+mn-ea"/>
                          <a:ea typeface="+mn-ea"/>
                        </a:rPr>
                        <a:t>2.9%</a:t>
                      </a:r>
                      <a:endParaRPr lang="en-US" altLang="ja-JP" sz="800" b="0" i="0" u="none" strike="noStrike" dirty="0">
                        <a:solidFill>
                          <a:srgbClr val="000000"/>
                        </a:solidFill>
                        <a:effectLst/>
                        <a:latin typeface="+mn-ea"/>
                        <a:ea typeface="+mn-ea"/>
                      </a:endParaRPr>
                    </a:p>
                  </a:txBody>
                  <a:tcPr marL="8641" marR="8641" marT="8641" marB="0" anchor="ctr"/>
                </a:tc>
                <a:extLst>
                  <a:ext uri="{0D108BD9-81ED-4DB2-BD59-A6C34878D82A}">
                    <a16:rowId xmlns:a16="http://schemas.microsoft.com/office/drawing/2014/main" val="10006"/>
                  </a:ext>
                </a:extLst>
              </a:tr>
              <a:tr h="196223">
                <a:tc>
                  <a:txBody>
                    <a:bodyPr/>
                    <a:lstStyle/>
                    <a:p>
                      <a:pPr algn="l" rtl="0" fontAlgn="ctr"/>
                      <a:r>
                        <a:rPr lang="ja-JP" altLang="en-US" sz="800" u="none" strike="noStrike" dirty="0">
                          <a:effectLst/>
                          <a:latin typeface="+mn-ea"/>
                          <a:ea typeface="+mn-ea"/>
                        </a:rPr>
                        <a:t>利用したことがある</a:t>
                      </a:r>
                      <a:endParaRPr lang="ja-JP" altLang="en-US"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altLang="ja-JP" sz="800" u="none" strike="noStrike" dirty="0">
                          <a:effectLst/>
                          <a:latin typeface="+mn-ea"/>
                          <a:ea typeface="+mn-ea"/>
                        </a:rPr>
                        <a:t>6</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altLang="ja-JP" sz="800" u="none" strike="noStrike" dirty="0">
                          <a:effectLst/>
                          <a:latin typeface="+mn-ea"/>
                          <a:ea typeface="+mn-ea"/>
                        </a:rPr>
                        <a:t>0.9%</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altLang="ja-JP" sz="800" u="none" strike="noStrike" dirty="0">
                          <a:effectLst/>
                          <a:latin typeface="+mn-ea"/>
                          <a:ea typeface="+mn-ea"/>
                        </a:rPr>
                        <a:t>10</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altLang="ja-JP" sz="800" u="none" strike="noStrike" dirty="0">
                          <a:effectLst/>
                          <a:latin typeface="+mn-ea"/>
                          <a:ea typeface="+mn-ea"/>
                        </a:rPr>
                        <a:t>4.6%</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altLang="ja-JP" sz="800" u="none" strike="noStrike" dirty="0">
                          <a:effectLst/>
                          <a:latin typeface="+mn-ea"/>
                          <a:ea typeface="+mn-ea"/>
                        </a:rPr>
                        <a:t>16</a:t>
                      </a:r>
                      <a:endParaRPr lang="en-US" altLang="ja-JP" sz="800" b="1"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1.7%</a:t>
                      </a:r>
                      <a:endParaRPr lang="en-US" altLang="ja-JP" sz="800" b="0" i="0" u="none" strike="noStrike" dirty="0">
                        <a:solidFill>
                          <a:srgbClr val="000000"/>
                        </a:solidFill>
                        <a:effectLst/>
                        <a:latin typeface="+mn-ea"/>
                        <a:ea typeface="+mn-ea"/>
                      </a:endParaRPr>
                    </a:p>
                  </a:txBody>
                  <a:tcPr marL="8641" marR="8641" marT="8641"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196223">
                <a:tc>
                  <a:txBody>
                    <a:bodyPr/>
                    <a:lstStyle/>
                    <a:p>
                      <a:pPr algn="l" rtl="0" fontAlgn="ctr"/>
                      <a:r>
                        <a:rPr lang="ja-JP" altLang="en-US" sz="800" b="0" i="0" u="none" strike="noStrike" dirty="0">
                          <a:solidFill>
                            <a:srgbClr val="000000"/>
                          </a:solidFill>
                          <a:effectLst/>
                          <a:latin typeface="+mn-ea"/>
                          <a:ea typeface="+mn-ea"/>
                        </a:rPr>
                        <a:t>合計</a:t>
                      </a: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b="0" i="0" u="none" strike="noStrike" dirty="0">
                          <a:solidFill>
                            <a:srgbClr val="000000"/>
                          </a:solidFill>
                          <a:effectLst/>
                          <a:latin typeface="+mn-ea"/>
                          <a:ea typeface="+mn-ea"/>
                        </a:rPr>
                        <a:t>132</a:t>
                      </a: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b="0" i="0" u="none" strike="noStrike" dirty="0">
                          <a:solidFill>
                            <a:srgbClr val="000000"/>
                          </a:solidFill>
                          <a:effectLst/>
                          <a:latin typeface="+mn-ea"/>
                          <a:ea typeface="+mn-ea"/>
                        </a:rPr>
                        <a:t>18.8%</a:t>
                      </a: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b="0" i="0" u="none" strike="noStrike" dirty="0">
                          <a:solidFill>
                            <a:srgbClr val="000000"/>
                          </a:solidFill>
                          <a:effectLst/>
                          <a:latin typeface="+mn-ea"/>
                          <a:ea typeface="+mn-ea"/>
                        </a:rPr>
                        <a:t>82</a:t>
                      </a: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b="0" i="0" u="none" strike="noStrike" dirty="0">
                          <a:solidFill>
                            <a:srgbClr val="000000"/>
                          </a:solidFill>
                          <a:effectLst/>
                          <a:latin typeface="+mn-ea"/>
                          <a:ea typeface="+mn-ea"/>
                        </a:rPr>
                        <a:t>37.4%</a:t>
                      </a: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b="0" i="0" u="none" strike="noStrike" dirty="0">
                          <a:solidFill>
                            <a:srgbClr val="000000"/>
                          </a:solidFill>
                          <a:effectLst/>
                          <a:latin typeface="+mn-ea"/>
                          <a:ea typeface="+mn-ea"/>
                        </a:rPr>
                        <a:t>214</a:t>
                      </a: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ctr"/>
                      <a:r>
                        <a:rPr lang="en-US" altLang="ja-JP" sz="800" b="0" i="0" u="none" strike="noStrike" dirty="0">
                          <a:solidFill>
                            <a:srgbClr val="000000"/>
                          </a:solidFill>
                          <a:effectLst/>
                          <a:latin typeface="+mn-ea"/>
                          <a:ea typeface="+mn-ea"/>
                        </a:rPr>
                        <a:t>23.2%</a:t>
                      </a:r>
                    </a:p>
                  </a:txBody>
                  <a:tcPr marL="8641" marR="8641" marT="8641" marB="0"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38" name="正方形/長方形 37"/>
          <p:cNvSpPr/>
          <p:nvPr/>
        </p:nvSpPr>
        <p:spPr>
          <a:xfrm>
            <a:off x="4363170" y="5038126"/>
            <a:ext cx="2013820" cy="1181093"/>
          </a:xfrm>
          <a:prstGeom prst="rect">
            <a:avLst/>
          </a:prstGeom>
        </p:spPr>
        <p:txBody>
          <a:bodyPr wrap="square">
            <a:spAutoFit/>
          </a:bodyPr>
          <a:lstStyle/>
          <a:p>
            <a:pPr marL="80650" indent="-80650" algn="just">
              <a:lnSpc>
                <a:spcPct val="130000"/>
              </a:lnSpc>
            </a:pPr>
            <a:r>
              <a:rPr lang="ja-JP" altLang="en-US" sz="907" b="1" dirty="0">
                <a:solidFill>
                  <a:sysClr val="windowText" lastClr="000000"/>
                </a:solidFill>
                <a:latin typeface="小塚ゴシック Pr6N L"/>
              </a:rPr>
              <a:t>◀</a:t>
            </a:r>
            <a:r>
              <a:rPr lang="en-US" altLang="ja-JP" sz="907" b="1" dirty="0">
                <a:solidFill>
                  <a:sysClr val="windowText" lastClr="000000"/>
                </a:solidFill>
                <a:latin typeface="小塚ゴシック Pr6N L"/>
              </a:rPr>
              <a:t>924</a:t>
            </a:r>
            <a:r>
              <a:rPr lang="ja-JP" altLang="en-US" sz="907" b="1" dirty="0">
                <a:solidFill>
                  <a:sysClr val="windowText" lastClr="000000"/>
                </a:solidFill>
                <a:latin typeface="小塚ゴシック Pr6N L"/>
              </a:rPr>
              <a:t>人中</a:t>
            </a:r>
            <a:r>
              <a:rPr lang="en-US" altLang="ja-JP" sz="907" b="1" dirty="0">
                <a:solidFill>
                  <a:sysClr val="windowText" lastClr="000000"/>
                </a:solidFill>
                <a:latin typeface="小塚ゴシック Pr6N L"/>
              </a:rPr>
              <a:t>214</a:t>
            </a:r>
            <a:r>
              <a:rPr lang="ja-JP" altLang="en-US" sz="907" b="1" dirty="0">
                <a:solidFill>
                  <a:sysClr val="windowText" lastClr="000000"/>
                </a:solidFill>
                <a:latin typeface="小塚ゴシック Pr6N L"/>
              </a:rPr>
              <a:t>人（</a:t>
            </a:r>
            <a:r>
              <a:rPr lang="en-US" altLang="ja-JP" sz="907" b="1" dirty="0">
                <a:solidFill>
                  <a:sysClr val="windowText" lastClr="000000"/>
                </a:solidFill>
                <a:latin typeface="小塚ゴシック Pr6N L"/>
              </a:rPr>
              <a:t>23.2</a:t>
            </a:r>
            <a:r>
              <a:rPr lang="ja-JP" altLang="en-US" sz="907" b="1" dirty="0">
                <a:solidFill>
                  <a:sysClr val="windowText" lastClr="000000"/>
                </a:solidFill>
                <a:latin typeface="小塚ゴシック Pr6N L"/>
              </a:rPr>
              <a:t>％）がメディッコクラブの一時保育を知っていて、実際に利用したことがある人は男性で</a:t>
            </a:r>
            <a:r>
              <a:rPr lang="en-US" altLang="ja-JP" sz="907" b="1" dirty="0">
                <a:solidFill>
                  <a:sysClr val="windowText" lastClr="000000"/>
                </a:solidFill>
                <a:latin typeface="小塚ゴシック Pr6N L"/>
              </a:rPr>
              <a:t>6</a:t>
            </a:r>
            <a:r>
              <a:rPr lang="ja-JP" altLang="en-US" sz="907" b="1" dirty="0">
                <a:solidFill>
                  <a:sysClr val="windowText" lastClr="000000"/>
                </a:solidFill>
                <a:latin typeface="小塚ゴシック Pr6N L"/>
              </a:rPr>
              <a:t>人（</a:t>
            </a:r>
            <a:r>
              <a:rPr lang="en-US" altLang="ja-JP" sz="907" b="1" dirty="0">
                <a:solidFill>
                  <a:sysClr val="windowText" lastClr="000000"/>
                </a:solidFill>
                <a:latin typeface="小塚ゴシック Pr6N L"/>
              </a:rPr>
              <a:t>0.9</a:t>
            </a:r>
            <a:r>
              <a:rPr lang="ja-JP" altLang="en-US" sz="907" b="1" dirty="0">
                <a:solidFill>
                  <a:sysClr val="windowText" lastClr="000000"/>
                </a:solidFill>
                <a:latin typeface="小塚ゴシック Pr6N L"/>
              </a:rPr>
              <a:t>％）、女性で</a:t>
            </a:r>
            <a:r>
              <a:rPr lang="en-US" altLang="ja-JP" sz="907" b="1" dirty="0">
                <a:solidFill>
                  <a:sysClr val="windowText" lastClr="000000"/>
                </a:solidFill>
                <a:latin typeface="小塚ゴシック Pr6N L"/>
              </a:rPr>
              <a:t>10</a:t>
            </a:r>
            <a:r>
              <a:rPr lang="ja-JP" altLang="en-US" sz="907" b="1" dirty="0">
                <a:solidFill>
                  <a:sysClr val="windowText" lastClr="000000"/>
                </a:solidFill>
                <a:latin typeface="小塚ゴシック Pr6N L"/>
              </a:rPr>
              <a:t>人（</a:t>
            </a:r>
            <a:r>
              <a:rPr lang="en-US" altLang="ja-JP" sz="907" b="1" dirty="0">
                <a:solidFill>
                  <a:sysClr val="windowText" lastClr="000000"/>
                </a:solidFill>
                <a:latin typeface="小塚ゴシック Pr6N L"/>
              </a:rPr>
              <a:t>4.6</a:t>
            </a:r>
            <a:r>
              <a:rPr lang="ja-JP" altLang="en-US" sz="907" b="1" dirty="0">
                <a:solidFill>
                  <a:sysClr val="windowText" lastClr="000000"/>
                </a:solidFill>
                <a:latin typeface="小塚ゴシック Pr6N L"/>
              </a:rPr>
              <a:t>％）であった。</a:t>
            </a:r>
          </a:p>
        </p:txBody>
      </p:sp>
      <p:sp>
        <p:nvSpPr>
          <p:cNvPr id="2" name="スライド番号プレースホルダー 1"/>
          <p:cNvSpPr>
            <a:spLocks noGrp="1"/>
          </p:cNvSpPr>
          <p:nvPr>
            <p:ph type="sldNum" sz="quarter" idx="12"/>
          </p:nvPr>
        </p:nvSpPr>
        <p:spPr/>
        <p:txBody>
          <a:bodyPr/>
          <a:lstStyle/>
          <a:p>
            <a:fld id="{7361369F-80CA-481E-B688-B9B32EE909D5}"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3188689271"/>
      </p:ext>
    </p:extLst>
  </p:cSld>
  <p:clrMapOvr>
    <a:masterClrMapping/>
  </p:clrMapOvr>
</p:sld>
</file>

<file path=ppt/theme/theme1.xml><?xml version="1.0" encoding="utf-8"?>
<a:theme xmlns:a="http://schemas.openxmlformats.org/drawingml/2006/main" name="各ページデザイン">
  <a:themeElements>
    <a:clrScheme name="年間報告書H28">
      <a:dk1>
        <a:sysClr val="windowText" lastClr="000000"/>
      </a:dk1>
      <a:lt1>
        <a:sysClr val="window" lastClr="FFFFFF"/>
      </a:lt1>
      <a:dk2>
        <a:srgbClr val="44546A"/>
      </a:dk2>
      <a:lt2>
        <a:srgbClr val="E7E6E6"/>
      </a:lt2>
      <a:accent1>
        <a:srgbClr val="0074BF"/>
      </a:accent1>
      <a:accent2>
        <a:srgbClr val="9460A0"/>
      </a:accent2>
      <a:accent3>
        <a:srgbClr val="C93A40"/>
      </a:accent3>
      <a:accent4>
        <a:srgbClr val="D16B16"/>
      </a:accent4>
      <a:accent5>
        <a:srgbClr val="F2CF01"/>
      </a:accent5>
      <a:accent6>
        <a:srgbClr val="A0C238"/>
      </a:accent6>
      <a:hlink>
        <a:srgbClr val="65ACE4"/>
      </a:hlink>
      <a:folHlink>
        <a:srgbClr val="954F72"/>
      </a:folHlink>
    </a:clrScheme>
    <a:fontScheme name="ユーザー定義 2">
      <a:majorFont>
        <a:latin typeface="小塚ゴシック Pr6N H"/>
        <a:ea typeface="小塚ゴシック Pr6N B"/>
        <a:cs typeface=""/>
      </a:majorFont>
      <a:minorFont>
        <a:latin typeface="小塚ゴシック Pr6N R"/>
        <a:ea typeface="小塚ゴシック Pr6N L"/>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512AC77-2876-4EEC-87CA-161896B4E664}" vid="{4BCD7D38-27A8-433A-A551-F65819D1C92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年間報告書H28">
    <a:dk1>
      <a:sysClr val="windowText" lastClr="000000"/>
    </a:dk1>
    <a:lt1>
      <a:sysClr val="window" lastClr="FFFFFF"/>
    </a:lt1>
    <a:dk2>
      <a:srgbClr val="44546A"/>
    </a:dk2>
    <a:lt2>
      <a:srgbClr val="E7E6E6"/>
    </a:lt2>
    <a:accent1>
      <a:srgbClr val="0074BF"/>
    </a:accent1>
    <a:accent2>
      <a:srgbClr val="9460A0"/>
    </a:accent2>
    <a:accent3>
      <a:srgbClr val="C93A40"/>
    </a:accent3>
    <a:accent4>
      <a:srgbClr val="D16B16"/>
    </a:accent4>
    <a:accent5>
      <a:srgbClr val="F2CF01"/>
    </a:accent5>
    <a:accent6>
      <a:srgbClr val="A0C238"/>
    </a:accent6>
    <a:hlink>
      <a:srgbClr val="65ACE4"/>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テンプレ</Template>
  <TotalTime>3</TotalTime>
  <Words>2917</Words>
  <Application>Microsoft Office PowerPoint</Application>
  <PresentationFormat>A4 210 x 297 mm</PresentationFormat>
  <Paragraphs>387</Paragraphs>
  <Slides>7</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vt:i4>
      </vt:variant>
    </vt:vector>
  </HeadingPairs>
  <TitlesOfParts>
    <vt:vector size="18" baseType="lpstr">
      <vt:lpstr>ＭＳ Ｐゴシック</vt:lpstr>
      <vt:lpstr>ＭＳ ゴシック</vt:lpstr>
      <vt:lpstr>小塚ゴシック Pr6N B</vt:lpstr>
      <vt:lpstr>小塚ゴシック Pr6N H</vt:lpstr>
      <vt:lpstr>小塚ゴシック Pr6N L</vt:lpstr>
      <vt:lpstr>小塚ゴシック Pr6N R</vt:lpstr>
      <vt:lpstr>游ゴシック</vt:lpstr>
      <vt:lpstr>Arial</vt:lpstr>
      <vt:lpstr>Calibri</vt:lpstr>
      <vt:lpstr>Wingdings</vt:lpstr>
      <vt:lpstr>各ページデザイン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Misaki Nakagawa</dc:creator>
  <cp:lastModifiedBy>kumadaichiiki</cp:lastModifiedBy>
  <cp:revision>6</cp:revision>
  <dcterms:created xsi:type="dcterms:W3CDTF">2018-03-06T00:58:16Z</dcterms:created>
  <dcterms:modified xsi:type="dcterms:W3CDTF">2018-03-15T02:13:14Z</dcterms:modified>
</cp:coreProperties>
</file>